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85" r:id="rId9"/>
    <p:sldId id="286" r:id="rId10"/>
    <p:sldId id="287" r:id="rId11"/>
    <p:sldId id="266" r:id="rId12"/>
    <p:sldId id="265" r:id="rId13"/>
    <p:sldId id="267" r:id="rId14"/>
    <p:sldId id="270" r:id="rId15"/>
    <p:sldId id="288" r:id="rId16"/>
    <p:sldId id="329" r:id="rId17"/>
    <p:sldId id="327" r:id="rId18"/>
    <p:sldId id="333" r:id="rId19"/>
    <p:sldId id="328" r:id="rId20"/>
    <p:sldId id="332" r:id="rId21"/>
    <p:sldId id="307" r:id="rId22"/>
    <p:sldId id="308" r:id="rId23"/>
    <p:sldId id="331" r:id="rId24"/>
    <p:sldId id="334" r:id="rId25"/>
    <p:sldId id="338" r:id="rId26"/>
    <p:sldId id="335" r:id="rId27"/>
    <p:sldId id="336" r:id="rId28"/>
    <p:sldId id="337" r:id="rId29"/>
    <p:sldId id="339" r:id="rId30"/>
    <p:sldId id="262" r:id="rId31"/>
    <p:sldId id="269" r:id="rId32"/>
    <p:sldId id="272" r:id="rId33"/>
    <p:sldId id="273" r:id="rId34"/>
    <p:sldId id="274" r:id="rId35"/>
    <p:sldId id="275" r:id="rId36"/>
    <p:sldId id="277" r:id="rId37"/>
    <p:sldId id="283" r:id="rId38"/>
    <p:sldId id="291" r:id="rId39"/>
    <p:sldId id="292" r:id="rId40"/>
    <p:sldId id="293" r:id="rId41"/>
    <p:sldId id="294" r:id="rId42"/>
    <p:sldId id="297" r:id="rId43"/>
    <p:sldId id="295" r:id="rId44"/>
    <p:sldId id="296" r:id="rId45"/>
    <p:sldId id="298" r:id="rId46"/>
    <p:sldId id="299" r:id="rId47"/>
    <p:sldId id="324" r:id="rId48"/>
    <p:sldId id="325" r:id="rId49"/>
    <p:sldId id="300" r:id="rId50"/>
    <p:sldId id="301" r:id="rId51"/>
    <p:sldId id="306" r:id="rId52"/>
    <p:sldId id="309" r:id="rId53"/>
    <p:sldId id="311" r:id="rId54"/>
    <p:sldId id="313" r:id="rId55"/>
    <p:sldId id="312" r:id="rId56"/>
    <p:sldId id="318" r:id="rId57"/>
    <p:sldId id="319" r:id="rId58"/>
    <p:sldId id="320" r:id="rId59"/>
    <p:sldId id="321" r:id="rId60"/>
    <p:sldId id="322" r:id="rId61"/>
    <p:sldId id="323" r:id="rId62"/>
    <p:sldId id="314" r:id="rId63"/>
    <p:sldId id="315" r:id="rId64"/>
    <p:sldId id="316" r:id="rId65"/>
    <p:sldId id="263" r:id="rId66"/>
    <p:sldId id="340" r:id="rId6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44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7C011-D9E4-AE6A-929D-A90212318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4B76BE8-1AB1-3943-8AB0-2A8F56D3F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BA4D710-079F-923E-B78F-3B634DF7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179A98F-B220-7681-EF47-4EECC8E0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0A95D4D-8ED4-C465-935C-A29624CE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8" name="Billede 7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11CE7D54-6C6E-3537-7866-BB3978537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7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2C316-0FB1-D3A9-8C7A-0DD39949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7F9C314-EE15-765D-9F6D-92E07B05B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F359ED8-01DF-871F-A749-15BB1DC9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8568636-92D2-450A-E10B-87C538A9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34EE064-AF2E-5ADB-E4E5-D407E941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Billede 6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88F58970-B20B-E5E8-75E5-284D96377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13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3EE44F39-AC73-A48A-D4F6-09F99AC2B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9A91706-ED88-71F6-C0F4-3C7F3EFA8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E411BAB-53B1-EB8E-8E59-5E9EBF7F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21D6F2-6C6E-4400-DBDE-32C2061A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6E7099D-67D1-3A40-F72B-F86FE221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Billede 6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7D8E478A-C36C-A9E7-CA85-F7D9DAB6E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13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4758A-C642-C498-60D0-7D1BD0E2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302" y="365125"/>
            <a:ext cx="9420497" cy="1325563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AE1CEA-A50C-35EB-9DBE-D435447A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4EBCFA5-B41E-627E-E11A-3086084C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1D271FC-4A2B-A70C-F66A-FC337E0B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3A4160E-6F2F-B68C-7595-6A9ED0BE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Billede 6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2B193F76-1649-A76E-2A4F-9CB19DD17B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  <p:pic>
        <p:nvPicPr>
          <p:cNvPr id="8" name="Billede 7" descr="Et billede, der indeholder Elektrisk blå, Grafik, blå/nedtrykt, Font/skrifttype&#10;&#10;Automatisk genereret beskrivelse">
            <a:extLst>
              <a:ext uri="{FF2B5EF4-FFF2-40B4-BE49-F238E27FC236}">
                <a16:creationId xmlns:a16="http://schemas.microsoft.com/office/drawing/2014/main" id="{CE44C4A3-C388-3436-2EE8-D6ACB1452D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31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57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84734-B3FC-50AC-7F03-0E51EF23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31F0EA4-48DF-3008-137A-72301336B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5EA681-20C2-4F2F-4A64-8240401D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5D7CF1-AB78-B552-DE91-89311676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36B7C2B-E27B-CA6C-C734-3715CC50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Billede 6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23AAF48D-4D31-1DAF-484F-C3376FFA6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0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5105B-0756-B5E5-47D7-191CD574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434" y="365125"/>
            <a:ext cx="9388366" cy="1325563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96A989-DEA6-B4D5-6DCE-BF4EBC3AF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4349FD6-0A18-6D92-39CD-6E391C9E0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93488E6-D976-5C7B-7FF5-B57CC36A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A7C3F4B-309F-9F1A-7DB2-0A2C1989C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4E58E37-6D46-F161-48EC-0D39C93B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8" name="Billede 7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2E426F07-B945-E3D8-AB1C-730A9CEC7F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  <p:pic>
        <p:nvPicPr>
          <p:cNvPr id="9" name="Billede 8" descr="Et billede, der indeholder Elektrisk blå, Grafik, blå/nedtrykt, Font/skrifttype&#10;&#10;Automatisk genereret beskrivelse">
            <a:extLst>
              <a:ext uri="{FF2B5EF4-FFF2-40B4-BE49-F238E27FC236}">
                <a16:creationId xmlns:a16="http://schemas.microsoft.com/office/drawing/2014/main" id="{DDF3A273-4E63-90BB-223A-A17FF6E1E7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31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7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3041F-39C2-0ADC-324F-2B22F1885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B2BE7E1-F65F-ACEF-F21A-F56FBCCCF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8F1DE30-5C60-DF02-08D2-0A693082B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CFA06A8-3D86-0591-5735-0B5BA52C8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649A219-4F9E-8CAB-BF13-957188312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659F8C8-6C99-0BA6-4BB2-DB13EE4A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02E0B864-C9D1-3FAF-1FCF-0A420C39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8BFD7E65-B28F-67F9-CC24-C219EAC7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10" name="Billede 9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316BD089-FEBA-E9FF-C7AB-B0CAC3FA0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8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A79F9-DC65-DBBC-A275-D48F1F52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846" y="365125"/>
            <a:ext cx="9376954" cy="1325563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183FBBA-F935-CF75-D6F2-CA0CDC1C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23FD5B5-4F2F-F329-06A4-2E2B7F41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86B1771-D303-C56C-20C1-AA77169D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6" name="Billede 5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0EFE522A-5BA5-69D0-C3FB-0F092240AE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  <p:pic>
        <p:nvPicPr>
          <p:cNvPr id="7" name="Billede 6" descr="Et billede, der indeholder Elektrisk blå, Grafik, blå/nedtrykt, Font/skrifttype&#10;&#10;Automatisk genereret beskrivelse">
            <a:extLst>
              <a:ext uri="{FF2B5EF4-FFF2-40B4-BE49-F238E27FC236}">
                <a16:creationId xmlns:a16="http://schemas.microsoft.com/office/drawing/2014/main" id="{259337E6-7221-FAE4-BCC9-2C27FDA015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31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2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A69EC651-61DB-FCB7-F532-83B1ACA7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71FA468-5727-C1DD-8557-FC9DDF84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06721C2-2231-A2C6-5745-65F42FD3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5" name="Billede 4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3517EA94-564D-DC8F-2EFF-257A7ABBE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1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3B943-2491-3B2B-309A-623DBA9F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707F0D4-EBB0-D1F7-2803-A0E092569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B37852D-25E1-AC22-2966-6B26A31B1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8AB2B24-3C39-4F2E-2805-E8A7838A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2A89B49-8445-5FC4-54C4-7EBFD002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2D264C9-F2BC-D0F4-A8F0-BA8514E8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8" name="Billede 7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4F368179-8239-A708-FBE8-754A7E872F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1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F57BF-4865-D686-5DD8-FEE14261B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66BD1950-DFB0-BBAC-8101-E2AFD69FE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5CD4D0F-E042-7B8D-F537-AEFCD16C7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5573A3F-5758-1004-0C5D-D660F916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CFE8701-86FC-7C84-9199-C6869C0CC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CF1562-F674-F31A-2D30-387E4A55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8" name="Billede 7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0E0F618E-C8EF-3D48-BBB5-751B44B3B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52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EEDE74C7-5526-C835-8DF0-448C5AD9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F79EE48-C0E8-141F-FDA9-4D41E48D8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434EB5-9238-019C-5BC6-865F7CE32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A0828-3AEB-4704-8A2E-71AD2A1D5821}" type="datetimeFigureOut">
              <a:rPr lang="da-DK" smtClean="0"/>
              <a:t>12-11-2024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3F0B7F5-E0C6-642B-3D75-1E8CB21FB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4EA6AB0-AFE6-E7EF-A52D-16AE57E23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2EC41C-5F96-4844-9342-743CF9281A4C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Billede 6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EF9B00A5-2F1B-9C0E-F304-CE4F29B8E0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0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6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0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0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9.jpeg"/><Relationship Id="rId7" Type="http://schemas.openxmlformats.org/officeDocument/2006/relationships/image" Target="../media/image51.png"/><Relationship Id="rId12" Type="http://schemas.openxmlformats.org/officeDocument/2006/relationships/image" Target="../media/image48.jpe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7.jpg"/><Relationship Id="rId10" Type="http://schemas.openxmlformats.org/officeDocument/2006/relationships/image" Target="../media/image54.png"/><Relationship Id="rId9" Type="http://schemas.openxmlformats.org/officeDocument/2006/relationships/image" Target="../media/image53.png"/><Relationship Id="rId1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48.jpe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48.jpe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.jpeg"/><Relationship Id="rId1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5A5E5-72C5-D964-FDBD-0E50E2467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rgbClr val="020873"/>
                </a:solidFill>
              </a:rPr>
              <a:t>Gymnasielærerdag 2024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4C8191A-DE48-17DC-7DAD-790ED8AEAD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>
                <a:solidFill>
                  <a:srgbClr val="020873"/>
                </a:solidFill>
              </a:rPr>
              <a:t>AI-projektet ved Ege Rubak og Malene Cramer Engebjerg</a:t>
            </a:r>
          </a:p>
        </p:txBody>
      </p:sp>
    </p:spTree>
    <p:extLst>
      <p:ext uri="{BB962C8B-B14F-4D97-AF65-F5344CB8AC3E}">
        <p14:creationId xmlns:p14="http://schemas.microsoft.com/office/powerpoint/2010/main" val="150352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mus, gnaver, rotte, Muroidea&#10;&#10;Automatisk genereret beskrivelse">
            <a:extLst>
              <a:ext uri="{FF2B5EF4-FFF2-40B4-BE49-F238E27FC236}">
                <a16:creationId xmlns:a16="http://schemas.microsoft.com/office/drawing/2014/main" id="{E095614F-4A5E-BF70-1D56-28794DC9F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2" y="5054880"/>
            <a:ext cx="2088774" cy="13926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D3F6CA-86FD-47BA-6D5F-E80A6D31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 err="1"/>
              <a:t>Perceptroner</a:t>
            </a:r>
            <a:r>
              <a:rPr lang="da-DK" dirty="0"/>
              <a:t> – hunde versus mus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33C09F-B088-958C-6F4D-A3202B93F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måler nogle </a:t>
            </a:r>
            <a:r>
              <a:rPr lang="da-DK" i="1" dirty="0"/>
              <a:t>features</a:t>
            </a:r>
            <a:r>
              <a:rPr lang="da-DK" dirty="0"/>
              <a:t> og fortæller computeren, om der er en hund eller en mus på billedet</a:t>
            </a:r>
          </a:p>
          <a:p>
            <a:pPr marL="0" indent="0">
              <a:buNone/>
            </a:pPr>
            <a:endParaRPr lang="da-DK" i="1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B83C0DAA-C96C-E276-A27E-15A465903A2F}"/>
              </a:ext>
            </a:extLst>
          </p:cNvPr>
          <p:cNvGraphicFramePr>
            <a:graphicFrameLocks noGrp="1"/>
          </p:cNvGraphicFramePr>
          <p:nvPr/>
        </p:nvGraphicFramePr>
        <p:xfrm>
          <a:off x="905256" y="2980945"/>
          <a:ext cx="9811512" cy="3196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2878">
                  <a:extLst>
                    <a:ext uri="{9D8B030D-6E8A-4147-A177-3AD203B41FA5}">
                      <a16:colId xmlns:a16="http://schemas.microsoft.com/office/drawing/2014/main" val="2052903636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2508983597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4285929798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3197023103"/>
                    </a:ext>
                  </a:extLst>
                </a:gridCol>
              </a:tblGrid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Graden af trekantede ører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Halelængde (ift. kropslængde)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 err="1"/>
                        <a:t>Targetværdi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182927"/>
                  </a:ext>
                </a:extLst>
              </a:tr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0,25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Hund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23227"/>
                  </a:ext>
                </a:extLst>
              </a:tr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Mus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588772"/>
                  </a:ext>
                </a:extLst>
              </a:tr>
            </a:tbl>
          </a:graphicData>
        </a:graphic>
      </p:graphicFrame>
      <p:pic>
        <p:nvPicPr>
          <p:cNvPr id="6" name="Billede 5" descr="Et billede, der indeholder pattedyr, græs, udendørs, kæledyr&#10;&#10;Automatisk genereret beskrivelse">
            <a:extLst>
              <a:ext uri="{FF2B5EF4-FFF2-40B4-BE49-F238E27FC236}">
                <a16:creationId xmlns:a16="http://schemas.microsoft.com/office/drawing/2014/main" id="{CC814976-AFC0-CA5F-1FBF-2D19579A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36" y="4140480"/>
            <a:ext cx="14642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7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mus, gnaver, rotte, Muroidea&#10;&#10;Automatisk genereret beskrivelse">
            <a:extLst>
              <a:ext uri="{FF2B5EF4-FFF2-40B4-BE49-F238E27FC236}">
                <a16:creationId xmlns:a16="http://schemas.microsoft.com/office/drawing/2014/main" id="{40D32DE1-8EDC-8BCE-D252-96C592917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2" y="5054880"/>
            <a:ext cx="2088774" cy="1392668"/>
          </a:xfrm>
          <a:prstGeom prst="rect">
            <a:avLst/>
          </a:prstGeom>
        </p:spPr>
      </p:pic>
      <p:pic>
        <p:nvPicPr>
          <p:cNvPr id="7" name="Billede 6" descr="Et billede, der indeholder pattedyr, græs, udendørs, kæledyr&#10;&#10;Automatisk genereret beskrivelse">
            <a:extLst>
              <a:ext uri="{FF2B5EF4-FFF2-40B4-BE49-F238E27FC236}">
                <a16:creationId xmlns:a16="http://schemas.microsoft.com/office/drawing/2014/main" id="{2AA8D44F-6E18-A39E-75C4-90D3DB0EC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36" y="4140480"/>
            <a:ext cx="1464271" cy="914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D3F6CA-86FD-47BA-6D5F-E80A6D31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 err="1"/>
              <a:t>Perceptroner</a:t>
            </a:r>
            <a:r>
              <a:rPr lang="da-DK" dirty="0"/>
              <a:t> – hunde versus mus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33C09F-B088-958C-6F4D-A3202B93F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måler nogle </a:t>
            </a:r>
            <a:r>
              <a:rPr lang="da-DK" i="1" dirty="0"/>
              <a:t>features</a:t>
            </a:r>
            <a:r>
              <a:rPr lang="da-DK" dirty="0"/>
              <a:t> og fortæller computeren om der er en hund eller en mus på billedet</a:t>
            </a:r>
          </a:p>
          <a:p>
            <a:pPr marL="0" indent="0">
              <a:buNone/>
            </a:pPr>
            <a:endParaRPr lang="da-DK" i="1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B83C0DAA-C96C-E276-A27E-15A465903A2F}"/>
              </a:ext>
            </a:extLst>
          </p:cNvPr>
          <p:cNvGraphicFramePr>
            <a:graphicFrameLocks noGrp="1"/>
          </p:cNvGraphicFramePr>
          <p:nvPr/>
        </p:nvGraphicFramePr>
        <p:xfrm>
          <a:off x="905256" y="2980945"/>
          <a:ext cx="9811512" cy="3196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2878">
                  <a:extLst>
                    <a:ext uri="{9D8B030D-6E8A-4147-A177-3AD203B41FA5}">
                      <a16:colId xmlns:a16="http://schemas.microsoft.com/office/drawing/2014/main" val="2052903636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2508983597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4285929798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3197023103"/>
                    </a:ext>
                  </a:extLst>
                </a:gridCol>
              </a:tblGrid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Graden af trekantede ører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Halelængde (ift. kropslængde)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 err="1"/>
                        <a:t>Targetværdi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182927"/>
                  </a:ext>
                </a:extLst>
              </a:tr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0,25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Hund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23227"/>
                  </a:ext>
                </a:extLst>
              </a:tr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Mus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588772"/>
                  </a:ext>
                </a:extLst>
              </a:tr>
            </a:tbl>
          </a:graphicData>
        </a:graphic>
      </p:graphicFrame>
      <p:sp>
        <p:nvSpPr>
          <p:cNvPr id="6" name="Rektangel: afrundede hjørner 5">
            <a:extLst>
              <a:ext uri="{FF2B5EF4-FFF2-40B4-BE49-F238E27FC236}">
                <a16:creationId xmlns:a16="http://schemas.microsoft.com/office/drawing/2014/main" id="{5D9F704E-4A56-FC07-FD13-7421FDAA7C12}"/>
              </a:ext>
            </a:extLst>
          </p:cNvPr>
          <p:cNvSpPr/>
          <p:nvPr/>
        </p:nvSpPr>
        <p:spPr>
          <a:xfrm rot="20733732">
            <a:off x="2570987" y="3638323"/>
            <a:ext cx="7050024" cy="129844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5400" dirty="0">
                <a:solidFill>
                  <a:schemeClr val="tx1"/>
                </a:solidFill>
              </a:rPr>
              <a:t>Træningsdata</a:t>
            </a:r>
          </a:p>
        </p:txBody>
      </p:sp>
    </p:spTree>
    <p:extLst>
      <p:ext uri="{BB962C8B-B14F-4D97-AF65-F5344CB8AC3E}">
        <p14:creationId xmlns:p14="http://schemas.microsoft.com/office/powerpoint/2010/main" val="1023948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C90A7-8A49-EFC8-E3D7-E5AC11B4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390" y="184805"/>
            <a:ext cx="9397409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da-DK" sz="5400" dirty="0" err="1"/>
              <a:t>Perceptroner</a:t>
            </a:r>
            <a:r>
              <a:rPr lang="da-DK" sz="5400" dirty="0"/>
              <a:t> – hunde versus mus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BF96F90-69AC-3244-5C92-6EBF704B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513" y="1972563"/>
            <a:ext cx="7645793" cy="4476980"/>
          </a:xfrm>
          <a:prstGeom prst="rect">
            <a:avLst/>
          </a:prstGeom>
        </p:spPr>
      </p:pic>
      <p:pic>
        <p:nvPicPr>
          <p:cNvPr id="7" name="Billede 6" descr="Et billede, der indeholder pattedyr, mus, gnaver, rotte&#10;&#10;Automatisk genereret beskrivelse">
            <a:extLst>
              <a:ext uri="{FF2B5EF4-FFF2-40B4-BE49-F238E27FC236}">
                <a16:creationId xmlns:a16="http://schemas.microsoft.com/office/drawing/2014/main" id="{F266A3CF-D6A5-E69F-8AB7-98487D9EB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48" y="3969390"/>
            <a:ext cx="470263" cy="483326"/>
          </a:xfrm>
          <a:prstGeom prst="rect">
            <a:avLst/>
          </a:prstGeom>
        </p:spPr>
      </p:pic>
      <p:pic>
        <p:nvPicPr>
          <p:cNvPr id="9" name="Billede 8" descr="Et billede, der indeholder Hunderace, pattedyr, kæledyr, hund&#10;&#10;Automatisk genereret beskrivelse">
            <a:extLst>
              <a:ext uri="{FF2B5EF4-FFF2-40B4-BE49-F238E27FC236}">
                <a16:creationId xmlns:a16="http://schemas.microsoft.com/office/drawing/2014/main" id="{32D97712-AAA5-23F1-0226-1CC1A8451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48" y="3381406"/>
            <a:ext cx="387532" cy="5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564D4-A395-8514-7894-AF5B6B06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86" y="184805"/>
            <a:ext cx="9333614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da-DK" sz="5400" dirty="0" err="1"/>
              <a:t>Perceptroner</a:t>
            </a:r>
            <a:r>
              <a:rPr lang="da-DK" sz="5400" dirty="0"/>
              <a:t> – hunde versus mus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793B54F0-CA86-09B1-556A-F12DD6058F77}"/>
              </a:ext>
            </a:extLst>
          </p:cNvPr>
          <p:cNvGrpSpPr/>
          <p:nvPr/>
        </p:nvGrpSpPr>
        <p:grpSpPr>
          <a:xfrm>
            <a:off x="2314380" y="2132712"/>
            <a:ext cx="7563239" cy="4540483"/>
            <a:chOff x="2314380" y="2132712"/>
            <a:chExt cx="7563239" cy="4540483"/>
          </a:xfrm>
        </p:grpSpPr>
        <p:pic>
          <p:nvPicPr>
            <p:cNvPr id="4" name="Billede 3">
              <a:extLst>
                <a:ext uri="{FF2B5EF4-FFF2-40B4-BE49-F238E27FC236}">
                  <a16:creationId xmlns:a16="http://schemas.microsoft.com/office/drawing/2014/main" id="{B05298FD-3F64-DE84-B75F-5275FC60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4380" y="2132712"/>
              <a:ext cx="7563239" cy="4540483"/>
            </a:xfrm>
            <a:prstGeom prst="rect">
              <a:avLst/>
            </a:prstGeom>
          </p:spPr>
        </p:pic>
        <p:grpSp>
          <p:nvGrpSpPr>
            <p:cNvPr id="9" name="Gruppe 8">
              <a:extLst>
                <a:ext uri="{FF2B5EF4-FFF2-40B4-BE49-F238E27FC236}">
                  <a16:creationId xmlns:a16="http://schemas.microsoft.com/office/drawing/2014/main" id="{6AA679D1-4660-6519-B8FF-32B4DE4BB594}"/>
                </a:ext>
              </a:extLst>
            </p:cNvPr>
            <p:cNvGrpSpPr/>
            <p:nvPr/>
          </p:nvGrpSpPr>
          <p:grpSpPr>
            <a:xfrm>
              <a:off x="8677002" y="3598576"/>
              <a:ext cx="470263" cy="1046040"/>
              <a:chOff x="8677002" y="3598576"/>
              <a:chExt cx="470263" cy="1046040"/>
            </a:xfrm>
          </p:grpSpPr>
          <p:pic>
            <p:nvPicPr>
              <p:cNvPr id="6" name="Billede 5" descr="Et billede, der indeholder Hunderace, pattedyr, kæledyr, hund&#10;&#10;Automatisk genereret beskrivelse">
                <a:extLst>
                  <a:ext uri="{FF2B5EF4-FFF2-40B4-BE49-F238E27FC236}">
                    <a16:creationId xmlns:a16="http://schemas.microsoft.com/office/drawing/2014/main" id="{389E8321-462A-765E-167B-6252EE6F8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8368" y="3598576"/>
                <a:ext cx="387532" cy="530919"/>
              </a:xfrm>
              <a:prstGeom prst="rect">
                <a:avLst/>
              </a:prstGeom>
            </p:spPr>
          </p:pic>
          <p:pic>
            <p:nvPicPr>
              <p:cNvPr id="7" name="Billede 6" descr="Et billede, der indeholder pattedyr, mus, gnaver, rotte&#10;&#10;Automatisk genereret beskrivelse">
                <a:extLst>
                  <a:ext uri="{FF2B5EF4-FFF2-40B4-BE49-F238E27FC236}">
                    <a16:creationId xmlns:a16="http://schemas.microsoft.com/office/drawing/2014/main" id="{C0A25F16-7AE7-AF53-78FB-0A49E8654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7002" y="4161290"/>
                <a:ext cx="470263" cy="4833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594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AA9651C9-E56F-FE36-5CDA-A2648E0C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04" y="2075559"/>
            <a:ext cx="7607691" cy="4597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8564D4-A395-8514-7894-AF5B6B06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920" y="184805"/>
            <a:ext cx="9354879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da-DK" sz="5400" dirty="0" err="1"/>
              <a:t>Perceptroner</a:t>
            </a:r>
            <a:r>
              <a:rPr lang="da-DK" sz="5400" dirty="0"/>
              <a:t> – hunde versus mus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ankeboble: sky 11">
            <a:extLst>
              <a:ext uri="{FF2B5EF4-FFF2-40B4-BE49-F238E27FC236}">
                <a16:creationId xmlns:a16="http://schemas.microsoft.com/office/drawing/2014/main" id="{BD6AD1B9-057E-DBCF-74E1-7AD917D590D8}"/>
              </a:ext>
            </a:extLst>
          </p:cNvPr>
          <p:cNvSpPr/>
          <p:nvPr/>
        </p:nvSpPr>
        <p:spPr>
          <a:xfrm>
            <a:off x="5543550" y="2521458"/>
            <a:ext cx="2770632" cy="1492239"/>
          </a:xfrm>
          <a:prstGeom prst="cloudCallou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2800" dirty="0" err="1"/>
              <a:t>Hva</a:t>
            </a:r>
            <a:r>
              <a:rPr lang="da-DK" sz="2800" dirty="0"/>
              <a:t>’ er det for en?</a:t>
            </a:r>
          </a:p>
        </p:txBody>
      </p:sp>
      <p:pic>
        <p:nvPicPr>
          <p:cNvPr id="6" name="Billede 5" descr="Et billede, der indeholder Hunderace, pattedyr, kæledyr, hund&#10;&#10;Automatisk genereret beskrivelse">
            <a:extLst>
              <a:ext uri="{FF2B5EF4-FFF2-40B4-BE49-F238E27FC236}">
                <a16:creationId xmlns:a16="http://schemas.microsoft.com/office/drawing/2014/main" id="{1D934C17-D261-B937-6116-0C9016960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972" y="3482778"/>
            <a:ext cx="387532" cy="530919"/>
          </a:xfrm>
          <a:prstGeom prst="rect">
            <a:avLst/>
          </a:prstGeom>
        </p:spPr>
      </p:pic>
      <p:pic>
        <p:nvPicPr>
          <p:cNvPr id="7" name="Billede 6" descr="Et billede, der indeholder pattedyr, mus, gnaver, rotte&#10;&#10;Automatisk genereret beskrivelse">
            <a:extLst>
              <a:ext uri="{FF2B5EF4-FFF2-40B4-BE49-F238E27FC236}">
                <a16:creationId xmlns:a16="http://schemas.microsoft.com/office/drawing/2014/main" id="{F01A7740-BA36-B4CA-AE8E-686926F7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233" y="4132714"/>
            <a:ext cx="470263" cy="48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6280-5B19-3ADB-3C98-CA9E949A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886EF939-9C96-D18E-F17D-F172682B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04" y="2075559"/>
            <a:ext cx="7607691" cy="4597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801812-2789-C727-75DD-C1F23AC9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920" y="184805"/>
            <a:ext cx="9354879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da-DK" sz="5400" dirty="0" err="1"/>
              <a:t>Perceptroner</a:t>
            </a:r>
            <a:r>
              <a:rPr lang="da-DK" sz="5400" dirty="0"/>
              <a:t> – hunde versus mus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Billede 5" descr="Et billede, der indeholder Hunderace, pattedyr, kæledyr, hund&#10;&#10;Automatisk genereret beskrivelse">
            <a:extLst>
              <a:ext uri="{FF2B5EF4-FFF2-40B4-BE49-F238E27FC236}">
                <a16:creationId xmlns:a16="http://schemas.microsoft.com/office/drawing/2014/main" id="{CF8AC981-70E5-6BAE-0975-166B0A31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972" y="3482778"/>
            <a:ext cx="387532" cy="530919"/>
          </a:xfrm>
          <a:prstGeom prst="rect">
            <a:avLst/>
          </a:prstGeom>
        </p:spPr>
      </p:pic>
      <p:pic>
        <p:nvPicPr>
          <p:cNvPr id="7" name="Billede 6" descr="Et billede, der indeholder pattedyr, mus, gnaver, rotte&#10;&#10;Automatisk genereret beskrivelse">
            <a:extLst>
              <a:ext uri="{FF2B5EF4-FFF2-40B4-BE49-F238E27FC236}">
                <a16:creationId xmlns:a16="http://schemas.microsoft.com/office/drawing/2014/main" id="{70AE8F98-D34B-429E-9039-0ED05942B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233" y="4132714"/>
            <a:ext cx="470263" cy="483326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B74892BB-90F2-AFD4-582C-055BDFBC3345}"/>
              </a:ext>
            </a:extLst>
          </p:cNvPr>
          <p:cNvSpPr/>
          <p:nvPr/>
        </p:nvSpPr>
        <p:spPr>
          <a:xfrm>
            <a:off x="5482662" y="3721479"/>
            <a:ext cx="2135970" cy="4112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b="1" dirty="0">
                <a:solidFill>
                  <a:schemeClr val="tx1"/>
                </a:solidFill>
              </a:rPr>
              <a:t>Det er en hund!</a:t>
            </a:r>
          </a:p>
        </p:txBody>
      </p:sp>
      <p:pic>
        <p:nvPicPr>
          <p:cNvPr id="8" name="Billede 7" descr="Et billede, der indeholder kæledyr, hund, Hunderace, udendørs&#10;&#10;Automatisk genereret beskrivelse">
            <a:extLst>
              <a:ext uri="{FF2B5EF4-FFF2-40B4-BE49-F238E27FC236}">
                <a16:creationId xmlns:a16="http://schemas.microsoft.com/office/drawing/2014/main" id="{271B218D-F1BF-FC2E-E32F-BB17B9491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62" y="429639"/>
            <a:ext cx="213597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61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3ABFB-B1CD-810B-82CB-172CB9B8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Matematikken bag </a:t>
            </a:r>
            <a:r>
              <a:rPr lang="da-DK" sz="1800" b="1" dirty="0"/>
              <a:t>(i meget grove træk)</a:t>
            </a:r>
            <a:endParaRPr lang="da-DK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337FDFAC-E9C8-455C-4992-F0A9A4DC4EA7}"/>
                  </a:ext>
                </a:extLst>
              </p:cNvPr>
              <p:cNvSpPr txBox="1"/>
              <p:nvPr/>
            </p:nvSpPr>
            <p:spPr>
              <a:xfrm>
                <a:off x="838201" y="1522522"/>
                <a:ext cx="5720080" cy="264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b="1" dirty="0"/>
                  <a:t>Features /Inputvariable</a:t>
                </a:r>
                <a:endParaRPr lang="da-DK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a-DK" dirty="0"/>
                  <a:t>: feature 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da-DK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a-DK" dirty="0"/>
                  <a:t>: feature n</a:t>
                </a:r>
              </a:p>
              <a:p>
                <a:endParaRPr lang="da-DK" dirty="0"/>
              </a:p>
              <a:p>
                <a:r>
                  <a:rPr lang="da-DK" b="1" dirty="0"/>
                  <a:t>Target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hvis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er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en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hund</m:t>
                              </m:r>
                            </m:e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hvis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er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en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mus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a-DK" dirty="0"/>
              </a:p>
              <a:p>
                <a:endParaRPr lang="da-DK" dirty="0"/>
              </a:p>
            </p:txBody>
          </p:sp>
        </mc:Choice>
        <mc:Fallback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337FDFAC-E9C8-455C-4992-F0A9A4DC4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22522"/>
                <a:ext cx="5720080" cy="2649187"/>
              </a:xfrm>
              <a:prstGeom prst="rect">
                <a:avLst/>
              </a:prstGeom>
              <a:blipFill>
                <a:blip r:embed="rId2"/>
                <a:stretch>
                  <a:fillRect l="-959" t="-115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E9F86DD8-B261-9C25-A583-53CD90C218D9}"/>
                  </a:ext>
                </a:extLst>
              </p:cNvPr>
              <p:cNvSpPr txBox="1"/>
              <p:nvPr/>
            </p:nvSpPr>
            <p:spPr>
              <a:xfrm>
                <a:off x="917115" y="3995678"/>
                <a:ext cx="1006348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 err="1"/>
                  <a:t>Perceptronen</a:t>
                </a:r>
                <a:r>
                  <a:rPr lang="da-DK" dirty="0"/>
                  <a:t> bruges til at bestemme vægte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a-DK" dirty="0"/>
                  <a:t> baseret på træningsdata.</a:t>
                </a:r>
              </a:p>
              <a:p>
                <a:r>
                  <a:rPr lang="da-DK" dirty="0"/>
                  <a:t>Ligningen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a-DK" dirty="0"/>
                  <a:t> beskriver en linje (plan, </a:t>
                </a:r>
                <a:r>
                  <a:rPr lang="da-DK" dirty="0" err="1"/>
                  <a:t>hyperplan</a:t>
                </a:r>
                <a:r>
                  <a:rPr lang="da-DK" dirty="0"/>
                  <a:t>), som bruges til at adskille de blå punkter fra de </a:t>
                </a:r>
                <a:r>
                  <a:rPr lang="da-DK" dirty="0" err="1"/>
                  <a:t>pinke</a:t>
                </a:r>
                <a:r>
                  <a:rPr lang="da-DK" dirty="0"/>
                  <a:t>.</a:t>
                </a:r>
              </a:p>
              <a:p>
                <a:endParaRPr lang="da-DK" dirty="0"/>
              </a:p>
              <a:p>
                <a:r>
                  <a:rPr lang="da-DK" dirty="0"/>
                  <a:t>Efterfølgende laves prædiktion baseret på de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a-DK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a-DK" dirty="0"/>
              </a:p>
              <a:p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Hvis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&lt;0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a-DK" dirty="0"/>
                  <a:t> det er en hund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Hvis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a-DK" dirty="0"/>
                  <a:t> det er en mus </a:t>
                </a:r>
              </a:p>
              <a:p>
                <a:endParaRPr lang="da-DK" dirty="0"/>
              </a:p>
              <a:p>
                <a:endParaRPr lang="da-DK" dirty="0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E9F86DD8-B261-9C25-A583-53CD90C21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15" y="3995678"/>
                <a:ext cx="10063480" cy="2862322"/>
              </a:xfrm>
              <a:prstGeom prst="rect">
                <a:avLst/>
              </a:prstGeom>
              <a:blipFill>
                <a:blip r:embed="rId3"/>
                <a:stretch>
                  <a:fillRect l="-485" t="-851" r="-1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e 8">
            <a:extLst>
              <a:ext uri="{FF2B5EF4-FFF2-40B4-BE49-F238E27FC236}">
                <a16:creationId xmlns:a16="http://schemas.microsoft.com/office/drawing/2014/main" id="{1EC8D18A-E4E4-E024-9158-479B1B39A845}"/>
              </a:ext>
            </a:extLst>
          </p:cNvPr>
          <p:cNvGrpSpPr/>
          <p:nvPr/>
        </p:nvGrpSpPr>
        <p:grpSpPr>
          <a:xfrm>
            <a:off x="7016754" y="1438439"/>
            <a:ext cx="4337045" cy="2473156"/>
            <a:chOff x="2314380" y="2132712"/>
            <a:chExt cx="7563239" cy="4540483"/>
          </a:xfrm>
        </p:grpSpPr>
        <p:pic>
          <p:nvPicPr>
            <p:cNvPr id="10" name="Billede 9">
              <a:extLst>
                <a:ext uri="{FF2B5EF4-FFF2-40B4-BE49-F238E27FC236}">
                  <a16:creationId xmlns:a16="http://schemas.microsoft.com/office/drawing/2014/main" id="{3A634EF2-0B3F-795E-0E53-9A335BEA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4380" y="2132712"/>
              <a:ext cx="7563239" cy="4540483"/>
            </a:xfrm>
            <a:prstGeom prst="rect">
              <a:avLst/>
            </a:prstGeom>
          </p:spPr>
        </p:pic>
        <p:grpSp>
          <p:nvGrpSpPr>
            <p:cNvPr id="11" name="Gruppe 10">
              <a:extLst>
                <a:ext uri="{FF2B5EF4-FFF2-40B4-BE49-F238E27FC236}">
                  <a16:creationId xmlns:a16="http://schemas.microsoft.com/office/drawing/2014/main" id="{B2871F3F-6ED2-6D43-7AE1-D2BED8C7D319}"/>
                </a:ext>
              </a:extLst>
            </p:cNvPr>
            <p:cNvGrpSpPr/>
            <p:nvPr/>
          </p:nvGrpSpPr>
          <p:grpSpPr>
            <a:xfrm>
              <a:off x="8677002" y="3598576"/>
              <a:ext cx="470263" cy="1046040"/>
              <a:chOff x="8677002" y="3598576"/>
              <a:chExt cx="470263" cy="1046040"/>
            </a:xfrm>
          </p:grpSpPr>
          <p:pic>
            <p:nvPicPr>
              <p:cNvPr id="12" name="Billede 11" descr="Et billede, der indeholder Hunderace, pattedyr, kæledyr, hund&#10;&#10;Automatisk genereret beskrivelse">
                <a:extLst>
                  <a:ext uri="{FF2B5EF4-FFF2-40B4-BE49-F238E27FC236}">
                    <a16:creationId xmlns:a16="http://schemas.microsoft.com/office/drawing/2014/main" id="{709A4CA4-B7CC-9D4D-0294-F5D370ABA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8368" y="3598576"/>
                <a:ext cx="387532" cy="530919"/>
              </a:xfrm>
              <a:prstGeom prst="rect">
                <a:avLst/>
              </a:prstGeom>
            </p:spPr>
          </p:pic>
          <p:pic>
            <p:nvPicPr>
              <p:cNvPr id="13" name="Billede 12" descr="Et billede, der indeholder pattedyr, mus, gnaver, rotte&#10;&#10;Automatisk genereret beskrivelse">
                <a:extLst>
                  <a:ext uri="{FF2B5EF4-FFF2-40B4-BE49-F238E27FC236}">
                    <a16:creationId xmlns:a16="http://schemas.microsoft.com/office/drawing/2014/main" id="{C8092ECF-1ED6-4985-A051-BF5403D3C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7002" y="4161290"/>
                <a:ext cx="470263" cy="4833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633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20E32-59B1-4DFE-C35C-86014853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sz="4000" dirty="0"/>
              <a:t>Hvordan bestemmes ligningen for den rette linje?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962D512-EBB8-5B48-B999-BF95033C4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da-DK" b="1" u="sng" dirty="0"/>
                  <a:t>Perceptron Learning Algoritmen</a:t>
                </a:r>
              </a:p>
              <a:p>
                <a:r>
                  <a:rPr lang="da-DK" dirty="0"/>
                  <a:t>Sæt alle vægte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a-DK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a-DK" dirty="0"/>
                  <a:t> til et tilfældigt tal </a:t>
                </a:r>
              </a:p>
              <a:p>
                <a:r>
                  <a:rPr lang="da-DK" dirty="0"/>
                  <a:t>Tag et træningseksempel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da-DK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da-DK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med tilhørende    target-værdi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a-DK" dirty="0"/>
                  <a:t>.</a:t>
                </a:r>
              </a:p>
              <a:p>
                <a:r>
                  <a:rPr lang="da-DK" dirty="0"/>
                  <a:t>Udregn outputværdien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a-DK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a-DK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+⋯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da-DK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da-DK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+⋯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a-DK" dirty="0"/>
              </a:p>
              <a:p>
                <a:r>
                  <a:rPr lang="da-DK" dirty="0"/>
                  <a:t>Opdatér alle vægtene: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)·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marL="457200" lvl="1" indent="0">
                  <a:buNone/>
                </a:pPr>
                <a:r>
                  <a:rPr lang="da-DK" dirty="0"/>
                  <a:t>Her er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da-DK" dirty="0"/>
                  <a:t> et tal mellem 0 og 1, som kaldes for en </a:t>
                </a:r>
                <a:r>
                  <a:rPr lang="da-DK" i="1" dirty="0"/>
                  <a:t>learning rate</a:t>
                </a:r>
                <a:r>
                  <a:rPr lang="da-DK" dirty="0"/>
                  <a:t> </a:t>
                </a:r>
              </a:p>
              <a:p>
                <a:endParaRPr lang="da-DK" dirty="0"/>
              </a:p>
              <a:p>
                <a:r>
                  <a:rPr lang="da-DK" dirty="0"/>
                  <a:t>Start forfra med det næste træningseksempel indtil værdien af    vægtene ikke ændrer sig.</a:t>
                </a: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962D512-EBB8-5B48-B999-BF95033C4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179" r="-110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9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61276-94DE-AFCB-BDBD-CD61E4650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5F2B7-68F8-ECB8-D807-38B6EDD6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sz="4000" dirty="0"/>
              <a:t>Hvordan bestemmes ligningen for den rette linje?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19CA1373-E585-7D60-04CF-531553ADA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da-DK" b="1" u="sng" dirty="0"/>
                  <a:t>Perceptron Learning Algoritmen</a:t>
                </a:r>
              </a:p>
              <a:p>
                <a:r>
                  <a:rPr lang="da-DK" dirty="0"/>
                  <a:t>Sæt alle vægte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a-DK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a-DK" dirty="0"/>
                  <a:t> til et tilfældigt tal </a:t>
                </a:r>
              </a:p>
              <a:p>
                <a:r>
                  <a:rPr lang="da-DK" dirty="0"/>
                  <a:t>Tag et træningseksempel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da-DK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da-DK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med tilhørende    target-værdi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a-DK" dirty="0"/>
                  <a:t>.</a:t>
                </a:r>
              </a:p>
              <a:p>
                <a:r>
                  <a:rPr lang="da-DK" dirty="0"/>
                  <a:t>Udregn outputværdien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a-DK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a-DK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+⋯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da-DK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da-DK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+⋯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a-DK" dirty="0"/>
              </a:p>
              <a:p>
                <a:r>
                  <a:rPr lang="da-DK" dirty="0"/>
                  <a:t>Opdatér alle vægtene: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·(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)·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marL="457200" lvl="1" indent="0">
                  <a:buNone/>
                </a:pPr>
                <a:r>
                  <a:rPr lang="da-DK" dirty="0"/>
                  <a:t>Her er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da-DK" dirty="0"/>
                  <a:t> et tal mellem 0 og 1, som kaldes for en </a:t>
                </a:r>
                <a:r>
                  <a:rPr lang="da-DK" i="1" dirty="0"/>
                  <a:t>learning rate</a:t>
                </a:r>
                <a:r>
                  <a:rPr lang="da-DK" dirty="0"/>
                  <a:t> </a:t>
                </a:r>
              </a:p>
              <a:p>
                <a:endParaRPr lang="da-DK" dirty="0"/>
              </a:p>
              <a:p>
                <a:r>
                  <a:rPr lang="da-DK" dirty="0"/>
                  <a:t>Start forfra med det næste træningseksempel indtil værdien af    vægtene ikke ændrer sig.</a:t>
                </a: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19CA1373-E585-7D60-04CF-531553ADA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179" r="-110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ktangel: afrundede hjørner 3">
            <a:extLst>
              <a:ext uri="{FF2B5EF4-FFF2-40B4-BE49-F238E27FC236}">
                <a16:creationId xmlns:a16="http://schemas.microsoft.com/office/drawing/2014/main" id="{E4A0B5A2-E42C-E760-99E5-AEDF16D12881}"/>
              </a:ext>
            </a:extLst>
          </p:cNvPr>
          <p:cNvSpPr/>
          <p:nvPr/>
        </p:nvSpPr>
        <p:spPr>
          <a:xfrm>
            <a:off x="2562447" y="3094074"/>
            <a:ext cx="7644809" cy="180753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000" dirty="0">
                <a:solidFill>
                  <a:schemeClr val="tx2"/>
                </a:solidFill>
              </a:rPr>
              <a:t>Konvergerer </a:t>
            </a:r>
            <a:r>
              <a:rPr lang="da-DK" sz="4000" u="sng" dirty="0">
                <a:solidFill>
                  <a:schemeClr val="tx2"/>
                </a:solidFill>
              </a:rPr>
              <a:t>kun</a:t>
            </a:r>
            <a:r>
              <a:rPr lang="da-DK" sz="4000" dirty="0">
                <a:solidFill>
                  <a:schemeClr val="tx2"/>
                </a:solidFill>
              </a:rPr>
              <a:t> hvis data er lineær </a:t>
            </a:r>
            <a:r>
              <a:rPr lang="da-DK" sz="4000" dirty="0" err="1">
                <a:solidFill>
                  <a:schemeClr val="tx2"/>
                </a:solidFill>
              </a:rPr>
              <a:t>separable</a:t>
            </a:r>
            <a:r>
              <a:rPr lang="da-DK" sz="4000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342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8B7C1-7FE9-D14C-FA17-3E39AAAA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sz="4000" dirty="0"/>
              <a:t>Hvordan bestemmes ligningen for den rette linje?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1774AB-FF23-69E9-3679-518357B6BD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a-DK" b="1" u="sng" dirty="0"/>
                  <a:t>ADALINE</a:t>
                </a:r>
              </a:p>
              <a:p>
                <a:pPr marL="0" indent="0">
                  <a:buNone/>
                </a:pPr>
                <a:r>
                  <a:rPr lang="da-DK" sz="2400" dirty="0"/>
                  <a:t>Træningseksempel 1: </a:t>
                </a:r>
                <a14:m>
                  <m:oMath xmlns:m="http://schemas.openxmlformats.org/officeDocument/2006/math">
                    <m:r>
                      <a:rPr lang="da-DK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400" b="0" i="1" dirty="0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da-DK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da-DK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a-DK" sz="240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da-DK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da-DK" sz="2400" dirty="0"/>
              </a:p>
              <a:p>
                <a:pPr marL="0" indent="0">
                  <a:buNone/>
                </a:pPr>
                <a:r>
                  <a:rPr lang="da-DK" sz="2400" dirty="0"/>
                  <a:t>Træningseksempel M: </a:t>
                </a:r>
                <a14:m>
                  <m:oMath xmlns:m="http://schemas.openxmlformats.org/officeDocument/2006/math">
                    <m:r>
                      <a:rPr lang="da-DK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da-DK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da-DK" sz="2400" i="1" dirty="0" smtClean="0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da-DK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sz="2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2400" i="1" dirty="0" err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da-DK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2400" dirty="0"/>
              </a:p>
              <a:p>
                <a:pPr marL="0" indent="0">
                  <a:buNone/>
                </a:pPr>
                <a:endParaRPr lang="da-DK" sz="2400" dirty="0"/>
              </a:p>
              <a:p>
                <a:pPr marL="0" indent="0">
                  <a:buNone/>
                </a:pPr>
                <a:endParaRPr lang="da-DK" sz="2400" dirty="0"/>
              </a:p>
              <a:p>
                <a:pPr marL="0" indent="0">
                  <a:buNone/>
                </a:pPr>
                <a:r>
                  <a:rPr lang="da-DK" sz="2400" dirty="0"/>
                  <a:t>Tabsfunktion: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a-DK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a-DK" sz="2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a-DK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sz="24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da-DK" sz="24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sz="24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a-DK" sz="2400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1774AB-FF23-69E9-3679-518357B6B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09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9B453-6739-8A15-E5EB-9628CBA4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         </a:t>
            </a:r>
            <a:r>
              <a:rPr lang="da-DK" dirty="0">
                <a:solidFill>
                  <a:srgbClr val="020873"/>
                </a:solidFill>
              </a:rPr>
              <a:t>Program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E4A0A3-1468-42A4-8F69-BF216EA7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solidFill>
                  <a:srgbClr val="020873"/>
                </a:solidFill>
              </a:rPr>
              <a:t>AI projektet</a:t>
            </a:r>
          </a:p>
          <a:p>
            <a:r>
              <a:rPr lang="da-DK" dirty="0" err="1">
                <a:solidFill>
                  <a:srgbClr val="020873"/>
                </a:solidFill>
              </a:rPr>
              <a:t>Perceptroner</a:t>
            </a:r>
            <a:endParaRPr lang="da-DK" dirty="0">
              <a:solidFill>
                <a:srgbClr val="020873"/>
              </a:solidFill>
            </a:endParaRPr>
          </a:p>
          <a:p>
            <a:r>
              <a:rPr lang="da-DK" dirty="0">
                <a:solidFill>
                  <a:srgbClr val="020873"/>
                </a:solidFill>
              </a:rPr>
              <a:t>Simple neurale netværk</a:t>
            </a:r>
          </a:p>
          <a:p>
            <a:r>
              <a:rPr lang="da-DK" dirty="0">
                <a:solidFill>
                  <a:srgbClr val="020873"/>
                </a:solidFill>
              </a:rPr>
              <a:t>Kunstige neurale netværk</a:t>
            </a:r>
          </a:p>
          <a:p>
            <a:r>
              <a:rPr lang="da-DK" dirty="0">
                <a:solidFill>
                  <a:srgbClr val="020873"/>
                </a:solidFill>
              </a:rPr>
              <a:t>Overfitting og krydsvalidering</a:t>
            </a:r>
          </a:p>
          <a:p>
            <a:r>
              <a:rPr lang="da-DK" dirty="0">
                <a:solidFill>
                  <a:srgbClr val="020873"/>
                </a:solidFill>
              </a:rPr>
              <a:t>SRP</a:t>
            </a:r>
          </a:p>
          <a:p>
            <a:r>
              <a:rPr lang="da-DK" dirty="0">
                <a:solidFill>
                  <a:srgbClr val="020873"/>
                </a:solidFill>
              </a:rPr>
              <a:t>Præsentation af aimat.dk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Billede 4" descr="Et billede, der indeholder Elektrisk blå, Grafik, blå/nedtrykt, Font/skrifttype&#10;&#10;Automatisk genereret beskrivelse">
            <a:extLst>
              <a:ext uri="{FF2B5EF4-FFF2-40B4-BE49-F238E27FC236}">
                <a16:creationId xmlns:a16="http://schemas.microsoft.com/office/drawing/2014/main" id="{CFDB0270-FBED-D267-6D73-10B832EA7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31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8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51F3B-4364-3576-AFF6-CAB771E77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80A7CB-0560-D936-C7B9-539EB9D6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95A3F7-33D1-3810-5228-2A3A77FE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6000"/>
            </a:br>
            <a:r>
              <a:rPr lang="en-US" sz="6000"/>
              <a:t>Hvis der kun var to vægte…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33AEF0-3CA9-1B8D-0479-9885D7E6B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1C0B82-39B4-D69C-C617-48C26E8FE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7AD61B-D60D-1401-332D-E5DF6C442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826237-2432-C75C-5BDE-6B3D4DAC1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6E8971-6F39-E2E4-B908-091BB0C84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Billede 4" descr="Et billede, der indeholder origami, pattedyr, kunst&#10;&#10;Automatisk genereret beskrivelse">
            <a:extLst>
              <a:ext uri="{FF2B5EF4-FFF2-40B4-BE49-F238E27FC236}">
                <a16:creationId xmlns:a16="http://schemas.microsoft.com/office/drawing/2014/main" id="{B1A8FE50-9256-E039-E555-D121DA765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r="11858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B46E99-4D4D-2086-A8FF-FBD9A15A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Billede 3" descr="Et billede, der indeholder Font/skrifttype, Grafik, grafisk design, design&#10;&#10;Automatisk genereret beskrivelse">
            <a:extLst>
              <a:ext uri="{FF2B5EF4-FFF2-40B4-BE49-F238E27FC236}">
                <a16:creationId xmlns:a16="http://schemas.microsoft.com/office/drawing/2014/main" id="{15E40F5F-1EC5-7C44-89A0-4531087C5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48" y="170128"/>
            <a:ext cx="4608000" cy="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27025-2797-9F7C-EBFA-340A129E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Gradientnedstigning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EF74861-1D1F-609A-342A-0AE37B44E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395733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a-DK" sz="2400" dirty="0"/>
                  <a:t>Stil dig et tilfældigt sted på bakken.</a:t>
                </a:r>
              </a:p>
              <a:p>
                <a:endParaRPr lang="da-DK" sz="2400" dirty="0"/>
              </a:p>
              <a:p>
                <a:r>
                  <a:rPr lang="da-DK" sz="2400" dirty="0"/>
                  <a:t>Gradienten: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da-DK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da-DK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da-DK" sz="2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da-DK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da-DK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z="2400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marL="457200" lvl="1" indent="0">
                  <a:buNone/>
                </a:pPr>
                <a:r>
                  <a:rPr lang="da-DK" dirty="0"/>
                  <a:t>angiver den retning, hvor det går allermest </a:t>
                </a:r>
                <a:r>
                  <a:rPr lang="da-DK" u="sng" dirty="0"/>
                  <a:t>opad</a:t>
                </a:r>
                <a:r>
                  <a:rPr lang="da-DK" dirty="0"/>
                  <a:t> bakke.</a:t>
                </a:r>
              </a:p>
              <a:p>
                <a:endParaRPr lang="da-DK" sz="2400" dirty="0"/>
              </a:p>
              <a:p>
                <a:r>
                  <a:rPr lang="da-DK" sz="2400" dirty="0"/>
                  <a:t>Minus gradienten </a:t>
                </a:r>
                <a14:m>
                  <m:oMath xmlns:m="http://schemas.openxmlformats.org/officeDocument/2006/math">
                    <m:r>
                      <a:rPr lang="da-DK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a-DK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sz="2400" dirty="0"/>
                  <a:t> angiver den retning, hvor det går allermest </a:t>
                </a:r>
                <a:r>
                  <a:rPr lang="da-DK" sz="2400" u="sng" dirty="0"/>
                  <a:t>nedad</a:t>
                </a:r>
                <a:r>
                  <a:rPr lang="da-DK" sz="2400" dirty="0"/>
                  <a:t> bakke.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EF74861-1D1F-609A-342A-0AE37B44E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395733" cy="4351338"/>
              </a:xfrm>
              <a:blipFill>
                <a:blip r:embed="rId2"/>
                <a:stretch>
                  <a:fillRect l="-906" t="-2241" r="-906" b="-196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lede 3" descr="Et billede, der indeholder origami, pattedyr, kunst&#10;&#10;Automatisk genereret beskrivelse">
            <a:extLst>
              <a:ext uri="{FF2B5EF4-FFF2-40B4-BE49-F238E27FC236}">
                <a16:creationId xmlns:a16="http://schemas.microsoft.com/office/drawing/2014/main" id="{407C6183-1B5E-5444-3ED6-55B47ED6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33" y="2091909"/>
            <a:ext cx="3476661" cy="29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5BE610-D6D8-FD3C-D1F5-35F760DA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sz="4000" dirty="0"/>
              <a:t>Derfor opdaterer vi alle vægtene på denne måde…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F582316-06B5-B875-B419-F332AC845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da-DK" sz="4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4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a-DK" sz="48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a-DK" sz="4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a-DK" sz="4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a-DK" sz="4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a-DK" sz="4800" b="0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da-DK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4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a-DK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4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da-DK" sz="48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F582316-06B5-B875-B419-F332AC845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27A03A8E-8175-B58C-A6FB-17C6A584832B}"/>
              </a:ext>
            </a:extLst>
          </p:cNvPr>
          <p:cNvCxnSpPr>
            <a:cxnSpLocks/>
          </p:cNvCxnSpPr>
          <p:nvPr/>
        </p:nvCxnSpPr>
        <p:spPr>
          <a:xfrm flipH="1" flipV="1">
            <a:off x="6827520" y="3688080"/>
            <a:ext cx="741680" cy="1209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4AFC0CFF-C262-14A5-B7F2-D9BA15F8505B}"/>
              </a:ext>
            </a:extLst>
          </p:cNvPr>
          <p:cNvSpPr txBox="1"/>
          <p:nvPr/>
        </p:nvSpPr>
        <p:spPr>
          <a:xfrm>
            <a:off x="7569200" y="4543177"/>
            <a:ext cx="2924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246696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307E4-C18E-438F-271C-F9298F9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da-DK" sz="3600" dirty="0"/>
            </a:br>
            <a:r>
              <a:rPr lang="da-DK" sz="3600" dirty="0"/>
              <a:t>Opdateringsregler (ADALINE)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44DAC80-E677-DBBE-96AE-5B0DF7018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da-DK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a-DK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·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+⋯+</m:t>
                                  </m:r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r>
                  <a:rPr lang="da-DK" dirty="0">
                    <a:solidFill>
                      <a:schemeClr val="accent6">
                        <a:lumMod val="90000"/>
                      </a:schemeClr>
                    </a:solidFill>
                  </a:rPr>
                  <a:t>OBS! Baseret på </a:t>
                </a:r>
                <a:r>
                  <a:rPr lang="da-DK" u="sng" dirty="0">
                    <a:solidFill>
                      <a:schemeClr val="accent6">
                        <a:lumMod val="90000"/>
                      </a:schemeClr>
                    </a:solidFill>
                  </a:rPr>
                  <a:t>alle</a:t>
                </a:r>
                <a:r>
                  <a:rPr lang="da-DK" dirty="0">
                    <a:solidFill>
                      <a:schemeClr val="accent6">
                        <a:lumMod val="90000"/>
                      </a:schemeClr>
                    </a:solidFill>
                  </a:rPr>
                  <a:t> træningsdata!</a:t>
                </a:r>
              </a:p>
              <a:p>
                <a:r>
                  <a:rPr lang="da-DK" dirty="0">
                    <a:solidFill>
                      <a:schemeClr val="accent6">
                        <a:lumMod val="90000"/>
                      </a:schemeClr>
                    </a:solidFill>
                  </a:rPr>
                  <a:t>Konvergerer også i det tilfælde, hvor data ikke er lineær </a:t>
                </a:r>
                <a:r>
                  <a:rPr lang="da-DK" dirty="0" err="1">
                    <a:solidFill>
                      <a:schemeClr val="accent6">
                        <a:lumMod val="90000"/>
                      </a:schemeClr>
                    </a:solidFill>
                  </a:rPr>
                  <a:t>separabel</a:t>
                </a:r>
                <a:r>
                  <a:rPr lang="da-DK" dirty="0">
                    <a:solidFill>
                      <a:schemeClr val="accent6">
                        <a:lumMod val="90000"/>
                      </a:schemeClr>
                    </a:solidFill>
                  </a:rPr>
                  <a:t>.</a:t>
                </a:r>
              </a:p>
              <a:p>
                <a:r>
                  <a:rPr lang="da-DK" dirty="0">
                    <a:solidFill>
                      <a:schemeClr val="accent6">
                        <a:lumMod val="90000"/>
                      </a:schemeClr>
                    </a:solidFill>
                  </a:rPr>
                  <a:t>Men der er </a:t>
                </a:r>
                <a:r>
                  <a:rPr lang="da-DK" dirty="0" err="1">
                    <a:solidFill>
                      <a:schemeClr val="accent6">
                        <a:lumMod val="90000"/>
                      </a:schemeClr>
                    </a:solidFill>
                  </a:rPr>
                  <a:t>drawbacks</a:t>
                </a:r>
                <a:r>
                  <a:rPr lang="da-DK" dirty="0">
                    <a:solidFill>
                      <a:schemeClr val="accent6">
                        <a:lumMod val="9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a-DK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a-DK" dirty="0">
                    <a:solidFill>
                      <a:schemeClr val="accent2"/>
                    </a:solidFill>
                  </a:rPr>
                  <a:t> sammenlignes med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da-DK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da-DK" dirty="0">
                  <a:solidFill>
                    <a:schemeClr val="accent6">
                      <a:lumMod val="90000"/>
                    </a:schemeClr>
                  </a:solidFill>
                </a:endParaRPr>
              </a:p>
              <a:p>
                <a:endParaRPr lang="da-DK" dirty="0">
                  <a:solidFill>
                    <a:schemeClr val="accent6">
                      <a:lumMod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44DAC80-E677-DBBE-96AE-5B0DF7018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23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71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4464-0792-9DDF-3CD2-B9DCC37C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Simple neurale netværk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0700134-A8B6-E5CB-52C9-50AA2158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b="1" dirty="0"/>
                  <a:t>Target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hvis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er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en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hund</m:t>
                              </m:r>
                            </m:e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hvis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er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en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mus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r>
                  <a:rPr lang="da-DK" b="1" dirty="0"/>
                  <a:t>Outputværdien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+⋯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hvor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da-D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a-DK" dirty="0"/>
                  <a:t> er </a:t>
                </a:r>
                <a:r>
                  <a:rPr lang="da-DK" dirty="0" err="1"/>
                  <a:t>sigmoid</a:t>
                </a:r>
                <a:r>
                  <a:rPr lang="da-DK" dirty="0"/>
                  <a:t>-funktionen:</a:t>
                </a:r>
              </a:p>
              <a:p>
                <a:pPr marL="0" indent="0">
                  <a:buNone/>
                </a:pPr>
                <a:endParaRPr lang="da-DK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0700134-A8B6-E5CB-52C9-50AA2158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 descr="Et billede, der indeholder linje/række, Kurve, diagram, tekst&#10;&#10;Automatisk genereret beskrivelse">
            <a:extLst>
              <a:ext uri="{FF2B5EF4-FFF2-40B4-BE49-F238E27FC236}">
                <a16:creationId xmlns:a16="http://schemas.microsoft.com/office/drawing/2014/main" id="{613182A1-5F7A-6EC5-4A04-9AD1EEE8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43" y="4302695"/>
            <a:ext cx="4622039" cy="20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31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8446-EACE-D214-8A48-B600B80BA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65AF4-6DE5-DF05-ECBF-44ED07BF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Simple neurale netværk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5C9873B-EF7D-D866-6D56-3C0CE8E824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b="1" dirty="0"/>
                  <a:t>Target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hvis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er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en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hund</m:t>
                              </m:r>
                            </m:e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hvis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er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en</m:t>
                              </m:r>
                              <m: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mus</m:t>
                              </m:r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r>
                  <a:rPr lang="da-DK" b="1" dirty="0"/>
                  <a:t>Outputværdien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+⋯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hvor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da-D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a-DK" dirty="0"/>
                  <a:t> er </a:t>
                </a:r>
                <a:r>
                  <a:rPr lang="da-DK" dirty="0" err="1"/>
                  <a:t>sigmoid</a:t>
                </a:r>
                <a:r>
                  <a:rPr lang="da-DK" dirty="0"/>
                  <a:t>-funktionen:</a:t>
                </a:r>
              </a:p>
              <a:p>
                <a:pPr marL="0" indent="0">
                  <a:buNone/>
                </a:pPr>
                <a:endParaRPr lang="da-DK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5C9873B-EF7D-D866-6D56-3C0CE8E82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 descr="Et billede, der indeholder linje/række, Kurve, diagram, tekst&#10;&#10;Automatisk genereret beskrivelse">
            <a:extLst>
              <a:ext uri="{FF2B5EF4-FFF2-40B4-BE49-F238E27FC236}">
                <a16:creationId xmlns:a16="http://schemas.microsoft.com/office/drawing/2014/main" id="{0D188A95-8B6B-6B5A-0D42-3EFBF2DCE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43" y="4302695"/>
            <a:ext cx="4622039" cy="20968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ktangel: afrundede hjørner 3">
                <a:extLst>
                  <a:ext uri="{FF2B5EF4-FFF2-40B4-BE49-F238E27FC236}">
                    <a16:creationId xmlns:a16="http://schemas.microsoft.com/office/drawing/2014/main" id="{2D41FF65-6EA7-6C53-FC46-8BF923720E25}"/>
                  </a:ext>
                </a:extLst>
              </p:cNvPr>
              <p:cNvSpPr/>
              <p:nvPr/>
            </p:nvSpPr>
            <p:spPr>
              <a:xfrm>
                <a:off x="4533863" y="5347512"/>
                <a:ext cx="6134986" cy="1052070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a-DK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a-DK" sz="2800" dirty="0">
                    <a:solidFill>
                      <a:schemeClr val="tx2"/>
                    </a:solidFill>
                  </a:rPr>
                  <a:t> kaldes for en </a:t>
                </a:r>
                <a:r>
                  <a:rPr lang="da-DK" sz="2800" b="1" dirty="0">
                    <a:solidFill>
                      <a:schemeClr val="tx2"/>
                    </a:solidFill>
                  </a:rPr>
                  <a:t>aktiveringsfunktion</a:t>
                </a:r>
                <a:endParaRPr lang="da-DK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Rektangel: afrundede hjørner 3">
                <a:extLst>
                  <a:ext uri="{FF2B5EF4-FFF2-40B4-BE49-F238E27FC236}">
                    <a16:creationId xmlns:a16="http://schemas.microsoft.com/office/drawing/2014/main" id="{2D41FF65-6EA7-6C53-FC46-8BF923720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863" y="5347512"/>
                <a:ext cx="6134986" cy="105207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439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57BB7-31C7-509C-AE84-FFF34882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Simple neurale netværk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1DDEDCC-049B-169A-29C7-A6E89DB29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b="1" dirty="0"/>
                  <a:t>Tabsfunktion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a-DK" sz="24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a-DK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sz="24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da-DK" sz="24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sz="24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a-DK" sz="2400" b="1" dirty="0"/>
              </a:p>
              <a:p>
                <a:pPr marL="0" indent="0">
                  <a:buNone/>
                </a:pPr>
                <a:endParaRPr lang="da-DK" b="1" dirty="0"/>
              </a:p>
              <a:p>
                <a:pPr marL="0" indent="0">
                  <a:buNone/>
                </a:pPr>
                <a:endParaRPr lang="da-DK" b="1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1DDEDCC-049B-169A-29C7-A6E89DB29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 descr="Et billede, der indeholder diagram, linje/række, Font/skrifttype, Kurve&#10;&#10;Automatisk genereret beskrivelse">
            <a:extLst>
              <a:ext uri="{FF2B5EF4-FFF2-40B4-BE49-F238E27FC236}">
                <a16:creationId xmlns:a16="http://schemas.microsoft.com/office/drawing/2014/main" id="{A740CD96-CD03-EBF1-0D58-F0373697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84" y="3350582"/>
            <a:ext cx="4710249" cy="29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40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473CA-DDD4-014F-95D8-D6AE8498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Simple neurale netværk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CA34CFC-55DE-F63A-1217-A15344F00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b="1" dirty="0"/>
                  <a:t>Gradientnedstigning </a:t>
                </a:r>
                <a:r>
                  <a:rPr lang="da-DK" dirty="0"/>
                  <a:t>giver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·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hvor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b="1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CA34CFC-55DE-F63A-1217-A15344F00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26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A6F69-F953-346B-B93A-F154D7EE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Simple neurale netværk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62DB5D0-BBA6-8E1A-EAF7-3DFF989DF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da-DK" dirty="0"/>
              </a:p>
              <a:p>
                <a:r>
                  <a:rPr lang="da-DK" dirty="0"/>
                  <a:t>Det bygger blandt andet på, at</a:t>
                </a:r>
              </a:p>
              <a:p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·(1−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r>
                  <a:rPr lang="da-DK" dirty="0"/>
                  <a:t>Beregningsmæssig fordel: den afledede aktiveringsfunktion kan udtrykkes ved funktionsværdien selv!</a:t>
                </a: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62DB5D0-BBA6-8E1A-EAF7-3DFF989DF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782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AF8E5-F200-E85A-6230-39AC1D31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Kunstig neurale netværk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1A9B5C-8DBE-2D9B-CF90-0614084E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 virkeligheden bare en sammensætning af mange simple neurale netværk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endParaRPr lang="da-DK" dirty="0"/>
          </a:p>
        </p:txBody>
      </p:sp>
      <p:pic>
        <p:nvPicPr>
          <p:cNvPr id="5" name="Billede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6A2270FE-F1B2-1865-153C-82968F77C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74" y="2926835"/>
            <a:ext cx="6689851" cy="33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10198-529E-BD42-61C5-0609483F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AI projektet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8F2556F-CA2E-2183-0B0C-AD9A37AB8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25564"/>
          </a:xfrm>
        </p:spPr>
        <p:txBody>
          <a:bodyPr>
            <a:normAutofit/>
          </a:bodyPr>
          <a:lstStyle/>
          <a:p>
            <a:r>
              <a:rPr lang="da-DK" sz="2400" dirty="0"/>
              <a:t>Projektet Aalborg Intelligence, som er finansieret af Novo Nordisk Fonden, er forankret på Institut for Matematiske Fag på Aalborg Universitet (AAU), og inkluderer en repræsentant fra de fem STX-gymnasier i Aalborg.</a:t>
            </a:r>
          </a:p>
          <a:p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EB50348-417E-0476-1392-128B192599D1}"/>
              </a:ext>
            </a:extLst>
          </p:cNvPr>
          <p:cNvSpPr txBox="1"/>
          <p:nvPr/>
        </p:nvSpPr>
        <p:spPr>
          <a:xfrm>
            <a:off x="1244338" y="3429000"/>
            <a:ext cx="4223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u="sng" dirty="0"/>
              <a:t>Forskere fra AAU</a:t>
            </a:r>
          </a:p>
          <a:p>
            <a:endParaRPr lang="da-DK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Ege Rubak (projektleder)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Lisbeth Fajstrup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Anne Marie Svane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Søren Højsgaard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1958F6F-5ECB-5F7B-2BA2-E100E3C7D04B}"/>
              </a:ext>
            </a:extLst>
          </p:cNvPr>
          <p:cNvSpPr txBox="1"/>
          <p:nvPr/>
        </p:nvSpPr>
        <p:spPr>
          <a:xfrm>
            <a:off x="5878614" y="3445887"/>
            <a:ext cx="61872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u="sng" dirty="0"/>
              <a:t>Gymnasielærere</a:t>
            </a:r>
          </a:p>
          <a:p>
            <a:endParaRPr lang="da-DK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Malene Cramer Engebjerg </a:t>
            </a:r>
            <a:r>
              <a:rPr lang="da-DK" sz="1600" dirty="0"/>
              <a:t>(Aalborghus Gymnasium)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Jan B. Sørensen </a:t>
            </a:r>
            <a:r>
              <a:rPr lang="da-DK" sz="1600" dirty="0"/>
              <a:t>(Aalborg City Gymnasium)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Allan Frendrup </a:t>
            </a:r>
            <a:r>
              <a:rPr lang="da-DK" sz="1600" dirty="0"/>
              <a:t>(Nørresundby Gymnasium)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Nikolaj Hess-Nielsen </a:t>
            </a:r>
            <a:r>
              <a:rPr lang="da-DK" sz="1600" dirty="0"/>
              <a:t>(Katedralskolen)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Mette Kristensen </a:t>
            </a:r>
            <a:r>
              <a:rPr lang="da-DK" sz="1600" dirty="0"/>
              <a:t>(Hasseris Gymnasium)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942062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9653EC-1CF0-343C-C792-6342F2D7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sz="4000" dirty="0"/>
              <a:t>Men vi er ikke ret gode til at udvælge features…</a:t>
            </a:r>
          </a:p>
        </p:txBody>
      </p:sp>
      <p:pic>
        <p:nvPicPr>
          <p:cNvPr id="5" name="Pladsholder til indhold 4" descr="Et billede, der indeholder skitse, tegning, clipart, tegneserie&#10;&#10;Automatisk genereret beskrivelse">
            <a:extLst>
              <a:ext uri="{FF2B5EF4-FFF2-40B4-BE49-F238E27FC236}">
                <a16:creationId xmlns:a16="http://schemas.microsoft.com/office/drawing/2014/main" id="{F40CE6CB-398F-5ED7-1952-28B517519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24" y="2302026"/>
            <a:ext cx="4066546" cy="4066546"/>
          </a:xfrm>
        </p:spPr>
      </p:pic>
      <p:sp>
        <p:nvSpPr>
          <p:cNvPr id="6" name="Tankeboble: sky 5">
            <a:extLst>
              <a:ext uri="{FF2B5EF4-FFF2-40B4-BE49-F238E27FC236}">
                <a16:creationId xmlns:a16="http://schemas.microsoft.com/office/drawing/2014/main" id="{F086AAE3-4E90-0C73-62C0-2951FF20D31B}"/>
              </a:ext>
            </a:extLst>
          </p:cNvPr>
          <p:cNvSpPr/>
          <p:nvPr/>
        </p:nvSpPr>
        <p:spPr>
          <a:xfrm flipH="1">
            <a:off x="717804" y="1977390"/>
            <a:ext cx="3730752" cy="164592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2400" dirty="0"/>
              <a:t>Halelængde (ift. kropslængde)…?</a:t>
            </a:r>
          </a:p>
          <a:p>
            <a:pPr algn="ctr"/>
            <a:endParaRPr lang="da-DK" dirty="0"/>
          </a:p>
        </p:txBody>
      </p:sp>
      <p:sp>
        <p:nvSpPr>
          <p:cNvPr id="7" name="Tankeboble: sky 6">
            <a:extLst>
              <a:ext uri="{FF2B5EF4-FFF2-40B4-BE49-F238E27FC236}">
                <a16:creationId xmlns:a16="http://schemas.microsoft.com/office/drawing/2014/main" id="{4D2E4DFA-C987-5C78-B66B-598241C2F93B}"/>
              </a:ext>
            </a:extLst>
          </p:cNvPr>
          <p:cNvSpPr/>
          <p:nvPr/>
        </p:nvSpPr>
        <p:spPr>
          <a:xfrm>
            <a:off x="6860534" y="1812798"/>
            <a:ext cx="4334256" cy="181051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2400" dirty="0"/>
              <a:t>Graden af trekantede ører…?</a:t>
            </a:r>
          </a:p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495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8519A-78C0-D36E-EF5F-B601FD63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Kunstige neurale netværk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DAC80C-F274-ECE2-70F2-CE96F036D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3830"/>
          </a:xfrm>
        </p:spPr>
        <p:txBody>
          <a:bodyPr/>
          <a:lstStyle/>
          <a:p>
            <a:r>
              <a:rPr lang="da-DK" dirty="0"/>
              <a:t>Vi laver en model af den menneskelige hjerne</a:t>
            </a:r>
          </a:p>
        </p:txBody>
      </p:sp>
      <p:pic>
        <p:nvPicPr>
          <p:cNvPr id="13" name="Billede 12" descr="Et billede, der indeholder tekst, diagram, kort, visualisering&#10;&#10;Automatisk genereret beskrivelse">
            <a:extLst>
              <a:ext uri="{FF2B5EF4-FFF2-40B4-BE49-F238E27FC236}">
                <a16:creationId xmlns:a16="http://schemas.microsoft.com/office/drawing/2014/main" id="{001BA51D-CB29-935F-7187-5C8E6B2F9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" y="2799432"/>
            <a:ext cx="8580230" cy="31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lede 19">
            <a:extLst>
              <a:ext uri="{FF2B5EF4-FFF2-40B4-BE49-F238E27FC236}">
                <a16:creationId xmlns:a16="http://schemas.microsoft.com/office/drawing/2014/main" id="{69AF8717-27A7-E692-3FCE-52C74A61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82" y="2457590"/>
            <a:ext cx="6629741" cy="41912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48519A-78C0-D36E-EF5F-B601FD63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Kunstige neurale netværk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DAC80C-F274-ECE2-70F2-CE96F036D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3830"/>
          </a:xfrm>
        </p:spPr>
        <p:txBody>
          <a:bodyPr/>
          <a:lstStyle/>
          <a:p>
            <a:r>
              <a:rPr lang="da-DK" dirty="0"/>
              <a:t>Vi laver en model af den menneskelige hjerne</a:t>
            </a:r>
          </a:p>
        </p:txBody>
      </p:sp>
      <p:cxnSp>
        <p:nvCxnSpPr>
          <p:cNvPr id="18" name="Lige pilforbindelse 17">
            <a:extLst>
              <a:ext uri="{FF2B5EF4-FFF2-40B4-BE49-F238E27FC236}">
                <a16:creationId xmlns:a16="http://schemas.microsoft.com/office/drawing/2014/main" id="{35A36B21-8484-DC6E-7AA6-53566A1EED73}"/>
              </a:ext>
            </a:extLst>
          </p:cNvPr>
          <p:cNvCxnSpPr>
            <a:cxnSpLocks/>
          </p:cNvCxnSpPr>
          <p:nvPr/>
        </p:nvCxnSpPr>
        <p:spPr>
          <a:xfrm flipV="1">
            <a:off x="2214073" y="4475201"/>
            <a:ext cx="925360" cy="68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4DF9F555-11B8-4A47-E6FC-FDAB8D50F5DD}"/>
              </a:ext>
            </a:extLst>
          </p:cNvPr>
          <p:cNvCxnSpPr/>
          <p:nvPr/>
        </p:nvCxnSpPr>
        <p:spPr>
          <a:xfrm>
            <a:off x="8982419" y="4472983"/>
            <a:ext cx="11887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kriftrulle: lodret 12">
            <a:extLst>
              <a:ext uri="{FF2B5EF4-FFF2-40B4-BE49-F238E27FC236}">
                <a16:creationId xmlns:a16="http://schemas.microsoft.com/office/drawing/2014/main" id="{0372A4C0-7F0B-FD05-A186-04F57BCF8983}"/>
              </a:ext>
            </a:extLst>
          </p:cNvPr>
          <p:cNvSpPr/>
          <p:nvPr/>
        </p:nvSpPr>
        <p:spPr>
          <a:xfrm>
            <a:off x="10255696" y="3278126"/>
            <a:ext cx="1598597" cy="2277296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dirty="0"/>
              <a:t>97,6% chance for at det er en HUND!</a:t>
            </a:r>
          </a:p>
        </p:txBody>
      </p:sp>
      <p:pic>
        <p:nvPicPr>
          <p:cNvPr id="15" name="Billede 14" descr="Et billede, der indeholder græs, Hunderace, udendørs, hund&#10;&#10;Automatisk genereret beskrivelse">
            <a:extLst>
              <a:ext uri="{FF2B5EF4-FFF2-40B4-BE49-F238E27FC236}">
                <a16:creationId xmlns:a16="http://schemas.microsoft.com/office/drawing/2014/main" id="{716DAB05-2F3B-7C11-F240-F1D64042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6" y="3492684"/>
            <a:ext cx="1769460" cy="18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6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53C4D-B8C2-DB45-DC8D-A53E6AED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Kunstige neurale netværk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8DAF057-5FC0-8488-C8C9-10C137C03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744" y="1690688"/>
            <a:ext cx="7205413" cy="455514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147B77E0-74A5-ED90-9B8C-BD3E17360169}"/>
              </a:ext>
            </a:extLst>
          </p:cNvPr>
          <p:cNvSpPr txBox="1"/>
          <p:nvPr/>
        </p:nvSpPr>
        <p:spPr>
          <a:xfrm>
            <a:off x="8835656" y="1690688"/>
            <a:ext cx="27936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Alle pilene svarer til en vægt som skal læres/ justeres.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I virkelighedens verden er der tale om </a:t>
            </a:r>
            <a:r>
              <a:rPr lang="da-DK" sz="2400" i="1" dirty="0"/>
              <a:t>millioner </a:t>
            </a:r>
            <a:r>
              <a:rPr lang="da-DK" sz="2400" dirty="0"/>
              <a:t>af vægte!</a:t>
            </a:r>
          </a:p>
        </p:txBody>
      </p:sp>
    </p:spTree>
    <p:extLst>
      <p:ext uri="{BB962C8B-B14F-4D97-AF65-F5344CB8AC3E}">
        <p14:creationId xmlns:p14="http://schemas.microsoft.com/office/powerpoint/2010/main" val="152656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C15FC-1FCC-2C7E-7514-2C35D2FD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392" y="170412"/>
            <a:ext cx="9257225" cy="13287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da-DK" sz="5400" dirty="0"/>
            </a:br>
            <a:r>
              <a:rPr lang="da-DK" sz="4000" dirty="0"/>
              <a:t>Kunstige neurale netværk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justering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af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vægte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?!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B3F8BF64-ACBE-89B7-79ED-08DEFB51D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49" b="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Billede 4" descr="Et billede, der indeholder Mixerpult, elektronik, Lydudstyr, indendørs&#10;&#10;Automatisk genereret beskrivelse">
            <a:extLst>
              <a:ext uri="{FF2B5EF4-FFF2-40B4-BE49-F238E27FC236}">
                <a16:creationId xmlns:a16="http://schemas.microsoft.com/office/drawing/2014/main" id="{23E71112-3EFF-E1DB-6F66-1A69C7331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04" y="2641126"/>
            <a:ext cx="526680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0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 descr="Et billede, der indeholder collage, mosaik, Fotomontage, skærmbillede&#10;&#10;Automatisk genereret beskrivelse">
            <a:extLst>
              <a:ext uri="{FF2B5EF4-FFF2-40B4-BE49-F238E27FC236}">
                <a16:creationId xmlns:a16="http://schemas.microsoft.com/office/drawing/2014/main" id="{06B67632-6994-8A30-F6AA-8FAA20E1A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2695"/>
            <a:ext cx="2924503" cy="29245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6A00DAE-7025-2016-0F39-56584D21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Kunstige neurale netværk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A066200E-EC1E-1563-25CE-A2C110E76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8967" y="2312693"/>
            <a:ext cx="3784049" cy="2392214"/>
          </a:xfrm>
          <a:prstGeom prst="rect">
            <a:avLst/>
          </a:prstGeom>
        </p:spPr>
      </p:pic>
      <p:sp>
        <p:nvSpPr>
          <p:cNvPr id="5" name="Pil: højre 4">
            <a:extLst>
              <a:ext uri="{FF2B5EF4-FFF2-40B4-BE49-F238E27FC236}">
                <a16:creationId xmlns:a16="http://schemas.microsoft.com/office/drawing/2014/main" id="{E231BB77-AEFE-9565-B0F6-B606A4A64949}"/>
              </a:ext>
            </a:extLst>
          </p:cNvPr>
          <p:cNvSpPr/>
          <p:nvPr/>
        </p:nvSpPr>
        <p:spPr>
          <a:xfrm>
            <a:off x="3609706" y="3213717"/>
            <a:ext cx="1222744" cy="53688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il: højre 5">
            <a:extLst>
              <a:ext uri="{FF2B5EF4-FFF2-40B4-BE49-F238E27FC236}">
                <a16:creationId xmlns:a16="http://schemas.microsoft.com/office/drawing/2014/main" id="{3D9B19BF-CD72-4E5A-78AB-FD9D411FC7AC}"/>
              </a:ext>
            </a:extLst>
          </p:cNvPr>
          <p:cNvSpPr/>
          <p:nvPr/>
        </p:nvSpPr>
        <p:spPr>
          <a:xfrm>
            <a:off x="8057077" y="3259131"/>
            <a:ext cx="1222744" cy="53688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E0D3089C-99AD-1369-E7B6-8869236AE6D5}"/>
              </a:ext>
            </a:extLst>
          </p:cNvPr>
          <p:cNvSpPr/>
          <p:nvPr/>
        </p:nvSpPr>
        <p:spPr>
          <a:xfrm>
            <a:off x="9588795" y="2461437"/>
            <a:ext cx="1765005" cy="22647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Hvor godt er netværket til at genkende billederne?</a:t>
            </a:r>
          </a:p>
        </p:txBody>
      </p:sp>
      <p:sp>
        <p:nvSpPr>
          <p:cNvPr id="8" name="Pil: bøjet opad 7">
            <a:extLst>
              <a:ext uri="{FF2B5EF4-FFF2-40B4-BE49-F238E27FC236}">
                <a16:creationId xmlns:a16="http://schemas.microsoft.com/office/drawing/2014/main" id="{F6A846DB-D9F9-38D1-B271-B64ADF5F610D}"/>
              </a:ext>
            </a:extLst>
          </p:cNvPr>
          <p:cNvSpPr/>
          <p:nvPr/>
        </p:nvSpPr>
        <p:spPr>
          <a:xfrm flipH="1">
            <a:off x="1818166" y="5039919"/>
            <a:ext cx="8718696" cy="1144698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570B6C6D-4A0E-7BC9-8296-EDF6124289E9}"/>
              </a:ext>
            </a:extLst>
          </p:cNvPr>
          <p:cNvSpPr/>
          <p:nvPr/>
        </p:nvSpPr>
        <p:spPr>
          <a:xfrm>
            <a:off x="4570420" y="5697187"/>
            <a:ext cx="3363045" cy="7956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Juster vægtene så netværket er lidt bedre næste gang!</a:t>
            </a:r>
          </a:p>
        </p:txBody>
      </p:sp>
    </p:spTree>
    <p:extLst>
      <p:ext uri="{BB962C8B-B14F-4D97-AF65-F5344CB8AC3E}">
        <p14:creationId xmlns:p14="http://schemas.microsoft.com/office/powerpoint/2010/main" val="367978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00DAE-7025-2016-0F39-56584D21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Kunstige neurale netværk</a:t>
            </a:r>
          </a:p>
        </p:txBody>
      </p:sp>
      <p:pic>
        <p:nvPicPr>
          <p:cNvPr id="15362" name="Picture 2" descr="Collage Of Photos Of Pets And Birds Stock Photo, Picture And Royalty Free  Image. Image 142283341.">
            <a:extLst>
              <a:ext uri="{FF2B5EF4-FFF2-40B4-BE49-F238E27FC236}">
                <a16:creationId xmlns:a16="http://schemas.microsoft.com/office/drawing/2014/main" id="{6DEA1FF6-0CD8-1FDF-0A5A-27AD78C6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4" y="2238153"/>
            <a:ext cx="3734908" cy="248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A066200E-EC1E-1563-25CE-A2C110E76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8967" y="2312693"/>
            <a:ext cx="3784049" cy="2392214"/>
          </a:xfrm>
          <a:prstGeom prst="rect">
            <a:avLst/>
          </a:prstGeom>
        </p:spPr>
      </p:pic>
      <p:sp>
        <p:nvSpPr>
          <p:cNvPr id="5" name="Pil: højre 4">
            <a:extLst>
              <a:ext uri="{FF2B5EF4-FFF2-40B4-BE49-F238E27FC236}">
                <a16:creationId xmlns:a16="http://schemas.microsoft.com/office/drawing/2014/main" id="{E231BB77-AEFE-9565-B0F6-B606A4A64949}"/>
              </a:ext>
            </a:extLst>
          </p:cNvPr>
          <p:cNvSpPr/>
          <p:nvPr/>
        </p:nvSpPr>
        <p:spPr>
          <a:xfrm>
            <a:off x="3609706" y="3213717"/>
            <a:ext cx="1222744" cy="53688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Pil: højre 5">
            <a:extLst>
              <a:ext uri="{FF2B5EF4-FFF2-40B4-BE49-F238E27FC236}">
                <a16:creationId xmlns:a16="http://schemas.microsoft.com/office/drawing/2014/main" id="{3D9B19BF-CD72-4E5A-78AB-FD9D411FC7AC}"/>
              </a:ext>
            </a:extLst>
          </p:cNvPr>
          <p:cNvSpPr/>
          <p:nvPr/>
        </p:nvSpPr>
        <p:spPr>
          <a:xfrm>
            <a:off x="8057077" y="3259131"/>
            <a:ext cx="1222744" cy="53688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E0D3089C-99AD-1369-E7B6-8869236AE6D5}"/>
              </a:ext>
            </a:extLst>
          </p:cNvPr>
          <p:cNvSpPr/>
          <p:nvPr/>
        </p:nvSpPr>
        <p:spPr>
          <a:xfrm>
            <a:off x="9588795" y="2461437"/>
            <a:ext cx="1765005" cy="22647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Hvor godt er netværket til at genkende billederne?</a:t>
            </a:r>
          </a:p>
        </p:txBody>
      </p:sp>
      <p:sp>
        <p:nvSpPr>
          <p:cNvPr id="8" name="Pil: bøjet opad 7">
            <a:extLst>
              <a:ext uri="{FF2B5EF4-FFF2-40B4-BE49-F238E27FC236}">
                <a16:creationId xmlns:a16="http://schemas.microsoft.com/office/drawing/2014/main" id="{F6A846DB-D9F9-38D1-B271-B64ADF5F610D}"/>
              </a:ext>
            </a:extLst>
          </p:cNvPr>
          <p:cNvSpPr/>
          <p:nvPr/>
        </p:nvSpPr>
        <p:spPr>
          <a:xfrm flipH="1">
            <a:off x="1818166" y="5039919"/>
            <a:ext cx="8718696" cy="1144698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570B6C6D-4A0E-7BC9-8296-EDF6124289E9}"/>
              </a:ext>
            </a:extLst>
          </p:cNvPr>
          <p:cNvSpPr/>
          <p:nvPr/>
        </p:nvSpPr>
        <p:spPr>
          <a:xfrm>
            <a:off x="4570420" y="5697187"/>
            <a:ext cx="3363045" cy="7956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Juster vægtene så netværket er lidt bedre næste gang!</a:t>
            </a:r>
          </a:p>
        </p:txBody>
      </p:sp>
      <p:pic>
        <p:nvPicPr>
          <p:cNvPr id="13" name="Grafik 12" descr="Linjepil: Roter til højre med massiv udfyldning">
            <a:extLst>
              <a:ext uri="{FF2B5EF4-FFF2-40B4-BE49-F238E27FC236}">
                <a16:creationId xmlns:a16="http://schemas.microsoft.com/office/drawing/2014/main" id="{9CC6C65D-CEA6-360C-CC51-617CEF510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1424" y="2018854"/>
            <a:ext cx="2979891" cy="29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00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Mixerpult, elektronik, Lydudstyr, indendørs&#10;&#10;Automatisk genereret beskrivelse">
            <a:extLst>
              <a:ext uri="{FF2B5EF4-FFF2-40B4-BE49-F238E27FC236}">
                <a16:creationId xmlns:a16="http://schemas.microsoft.com/office/drawing/2014/main" id="{649FCF49-DDC9-87EC-16BF-2444C0F7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04" y="2641126"/>
            <a:ext cx="5266808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2AC15FC-1FCC-2C7E-7514-2C35D2FD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24" y="26843"/>
            <a:ext cx="11155680" cy="13287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da-DK" sz="5400" dirty="0"/>
              <a:t>Kan du lige forklare mig den der AI model?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B3F8BF64-ACBE-89B7-79ED-08DEFB51D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649" b="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sp>
        <p:nvSpPr>
          <p:cNvPr id="3" name="Rektangel: afrundede hjørner 2">
            <a:extLst>
              <a:ext uri="{FF2B5EF4-FFF2-40B4-BE49-F238E27FC236}">
                <a16:creationId xmlns:a16="http://schemas.microsoft.com/office/drawing/2014/main" id="{DB128865-C744-30D7-5F4F-47E5F4EE4569}"/>
              </a:ext>
            </a:extLst>
          </p:cNvPr>
          <p:cNvSpPr/>
          <p:nvPr/>
        </p:nvSpPr>
        <p:spPr>
          <a:xfrm rot="20845828">
            <a:off x="1264921" y="2550566"/>
            <a:ext cx="9390888" cy="27614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600" b="1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201462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3DB4F-C185-0ED8-79BA-B21628CA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Matematikken i neurale netværk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06F0E20-105C-D912-1E82-A34E28D0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Eksempel: Kan jeg lave et kunstigt neuralt netværk, som kan fortælle mig, om der er en hund på et billede eller ej?</a:t>
            </a:r>
          </a:p>
        </p:txBody>
      </p:sp>
      <p:pic>
        <p:nvPicPr>
          <p:cNvPr id="5" name="Billede 4" descr="Et billede, der indeholder håndskrift, linje/række, Font/skrifttype, nummer/tal&#10;&#10;Automatisk genereret beskrivelse">
            <a:extLst>
              <a:ext uri="{FF2B5EF4-FFF2-40B4-BE49-F238E27FC236}">
                <a16:creationId xmlns:a16="http://schemas.microsoft.com/office/drawing/2014/main" id="{6B585054-282B-4265-FF03-B9E9A1C00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18" y="3298805"/>
            <a:ext cx="7780149" cy="18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66652-D174-C4F8-08F7-15F163C3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sz="4000" dirty="0"/>
              <a:t>Hvordan propper man et billede ind i en funktion??</a:t>
            </a:r>
          </a:p>
        </p:txBody>
      </p:sp>
      <p:pic>
        <p:nvPicPr>
          <p:cNvPr id="5" name="Pladsholder til indhold 4" descr="Et billede, der indeholder linje/række, diagram, Rektangel, Parallel&#10;&#10;Automatisk genereret beskrivelse">
            <a:extLst>
              <a:ext uri="{FF2B5EF4-FFF2-40B4-BE49-F238E27FC236}">
                <a16:creationId xmlns:a16="http://schemas.microsoft.com/office/drawing/2014/main" id="{D8976B1A-6881-BF27-27A0-10399A3D5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54" y="2218163"/>
            <a:ext cx="4612706" cy="3597910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2F78A16E-129A-699D-2E62-71ECBA5A6B6F}"/>
              </a:ext>
            </a:extLst>
          </p:cNvPr>
          <p:cNvSpPr txBox="1"/>
          <p:nvPr/>
        </p:nvSpPr>
        <p:spPr>
          <a:xfrm>
            <a:off x="7233920" y="2218163"/>
            <a:ext cx="433832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u="sng" dirty="0"/>
              <a:t>Sort-hvid billeder</a:t>
            </a:r>
          </a:p>
          <a:p>
            <a:endParaRPr lang="da-DK" sz="2800" dirty="0"/>
          </a:p>
          <a:p>
            <a:r>
              <a:rPr lang="da-DK" sz="2800" dirty="0"/>
              <a:t>Farven af hvert pixel repræsenteres som et tal mellem 0 og 255:</a:t>
            </a:r>
          </a:p>
          <a:p>
            <a:endParaRPr lang="da-DK" sz="2800" dirty="0"/>
          </a:p>
          <a:p>
            <a:r>
              <a:rPr lang="da-DK" sz="2800" dirty="0"/>
              <a:t>0: sort</a:t>
            </a:r>
          </a:p>
          <a:p>
            <a:r>
              <a:rPr lang="da-DK" sz="2800" dirty="0"/>
              <a:t>255: hvid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876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6A64D5-530D-257F-B569-ADB16314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Perceptroner</a:t>
            </a:r>
            <a:endParaRPr lang="da-DK" dirty="0"/>
          </a:p>
        </p:txBody>
      </p:sp>
      <p:sp>
        <p:nvSpPr>
          <p:cNvPr id="4" name="Tankeboble: sky 3">
            <a:extLst>
              <a:ext uri="{FF2B5EF4-FFF2-40B4-BE49-F238E27FC236}">
                <a16:creationId xmlns:a16="http://schemas.microsoft.com/office/drawing/2014/main" id="{C9A0EF6B-4A49-8F73-AE6E-786D0201F601}"/>
              </a:ext>
            </a:extLst>
          </p:cNvPr>
          <p:cNvSpPr/>
          <p:nvPr/>
        </p:nvSpPr>
        <p:spPr>
          <a:xfrm>
            <a:off x="6711884" y="2083324"/>
            <a:ext cx="5015296" cy="3026004"/>
          </a:xfrm>
          <a:prstGeom prst="cloud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20873"/>
                </a:solidFill>
              </a:rPr>
              <a:t>Kan </a:t>
            </a:r>
            <a:r>
              <a:rPr lang="en-US" sz="2800" dirty="0" err="1">
                <a:solidFill>
                  <a:srgbClr val="020873"/>
                </a:solidFill>
              </a:rPr>
              <a:t>jeg</a:t>
            </a:r>
            <a:r>
              <a:rPr lang="en-US" sz="2800" dirty="0">
                <a:solidFill>
                  <a:srgbClr val="020873"/>
                </a:solidFill>
              </a:rPr>
              <a:t> lave et </a:t>
            </a:r>
            <a:r>
              <a:rPr lang="en-US" sz="2800" dirty="0" err="1">
                <a:solidFill>
                  <a:srgbClr val="020873"/>
                </a:solidFill>
              </a:rPr>
              <a:t>computerprogram</a:t>
            </a:r>
            <a:r>
              <a:rPr lang="en-US" sz="2800" dirty="0">
                <a:solidFill>
                  <a:srgbClr val="020873"/>
                </a:solidFill>
              </a:rPr>
              <a:t>, </a:t>
            </a:r>
            <a:r>
              <a:rPr lang="en-US" sz="2800" dirty="0" err="1">
                <a:solidFill>
                  <a:srgbClr val="020873"/>
                </a:solidFill>
              </a:rPr>
              <a:t>som</a:t>
            </a:r>
            <a:r>
              <a:rPr lang="en-US" sz="2800" dirty="0">
                <a:solidFill>
                  <a:srgbClr val="020873"/>
                </a:solidFill>
              </a:rPr>
              <a:t> </a:t>
            </a:r>
            <a:r>
              <a:rPr lang="en-US" sz="2800" dirty="0" err="1">
                <a:solidFill>
                  <a:srgbClr val="020873"/>
                </a:solidFill>
              </a:rPr>
              <a:t>kan</a:t>
            </a:r>
            <a:r>
              <a:rPr lang="en-US" sz="2800" dirty="0">
                <a:solidFill>
                  <a:srgbClr val="020873"/>
                </a:solidFill>
              </a:rPr>
              <a:t> </a:t>
            </a:r>
            <a:r>
              <a:rPr lang="en-US" sz="2800" dirty="0" err="1">
                <a:solidFill>
                  <a:srgbClr val="020873"/>
                </a:solidFill>
              </a:rPr>
              <a:t>genkende</a:t>
            </a:r>
            <a:r>
              <a:rPr lang="en-US" sz="2800" dirty="0">
                <a:solidFill>
                  <a:srgbClr val="020873"/>
                </a:solidFill>
              </a:rPr>
              <a:t> </a:t>
            </a:r>
            <a:r>
              <a:rPr lang="en-US" sz="2800" dirty="0" err="1">
                <a:solidFill>
                  <a:srgbClr val="020873"/>
                </a:solidFill>
              </a:rPr>
              <a:t>hundebillede</a:t>
            </a:r>
            <a:r>
              <a:rPr lang="en-US" sz="2800" dirty="0">
                <a:solidFill>
                  <a:srgbClr val="020873"/>
                </a:solidFill>
              </a:rPr>
              <a:t>?</a:t>
            </a:r>
          </a:p>
          <a:p>
            <a:pPr algn="ctr"/>
            <a:endParaRPr lang="da-DK" dirty="0"/>
          </a:p>
        </p:txBody>
      </p:sp>
      <p:pic>
        <p:nvPicPr>
          <p:cNvPr id="6" name="Billede 5" descr="Et billede, der indeholder pattedyr, græs, udendørs, kæledyr&#10;&#10;Automatisk genereret beskrivelse">
            <a:extLst>
              <a:ext uri="{FF2B5EF4-FFF2-40B4-BE49-F238E27FC236}">
                <a16:creationId xmlns:a16="http://schemas.microsoft.com/office/drawing/2014/main" id="{C51B1743-D9EF-8514-6F17-A59B69787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9"/>
            <a:ext cx="2762249" cy="172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Billede 7" descr="Et billede, der indeholder kat, pattedyr, huskat, Små til mellemstore katte&#10;&#10;Automatisk genereret beskrivelse">
            <a:extLst>
              <a:ext uri="{FF2B5EF4-FFF2-40B4-BE49-F238E27FC236}">
                <a16:creationId xmlns:a16="http://schemas.microsoft.com/office/drawing/2014/main" id="{2678B358-F176-5C07-7C81-646C5312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65" y="2294531"/>
            <a:ext cx="2541570" cy="1691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Billede 9" descr="Et billede, der indeholder pattedyr, udendørs, elefant, sky&#10;&#10;Automatisk genereret beskrivelse">
            <a:extLst>
              <a:ext uri="{FF2B5EF4-FFF2-40B4-BE49-F238E27FC236}">
                <a16:creationId xmlns:a16="http://schemas.microsoft.com/office/drawing/2014/main" id="{912E6E41-4298-F6F2-35FC-020D6B070F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92" y="3936571"/>
            <a:ext cx="2345513" cy="2345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Billede 11" descr="Et billede, der indeholder mus, rotte, gnaver, Muroidea&#10;&#10;Automatisk genereret beskrivelse">
            <a:extLst>
              <a:ext uri="{FF2B5EF4-FFF2-40B4-BE49-F238E27FC236}">
                <a16:creationId xmlns:a16="http://schemas.microsoft.com/office/drawing/2014/main" id="{F6F14EB0-F212-0B7C-FF7C-2427C50D19A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87" y="4247884"/>
            <a:ext cx="2170659" cy="2083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702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A9AC2-6C0A-C997-4338-B947A77D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da-DK" sz="3600" dirty="0"/>
            </a:br>
            <a:r>
              <a:rPr lang="da-DK" sz="3600" dirty="0"/>
              <a:t>Hvordan propper man et billede ind i en funktion??</a:t>
            </a:r>
          </a:p>
        </p:txBody>
      </p:sp>
      <p:pic>
        <p:nvPicPr>
          <p:cNvPr id="4" name="Pladsholder til indhold 4" descr="Et billede, der indeholder linje/række, diagram, Rektangel, Parallel&#10;&#10;Automatisk genereret beskrivelse">
            <a:extLst>
              <a:ext uri="{FF2B5EF4-FFF2-40B4-BE49-F238E27FC236}">
                <a16:creationId xmlns:a16="http://schemas.microsoft.com/office/drawing/2014/main" id="{AFBBA345-BD95-D4CB-2FFA-8F5DEEDD4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34" y="2549763"/>
            <a:ext cx="3113194" cy="242829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32894122-876B-321B-630E-08C8E33016F7}"/>
                  </a:ext>
                </a:extLst>
              </p:cNvPr>
              <p:cNvSpPr txBox="1"/>
              <p:nvPr/>
            </p:nvSpPr>
            <p:spPr>
              <a:xfrm>
                <a:off x="6400800" y="1835593"/>
                <a:ext cx="4521200" cy="3856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000" u="sng" dirty="0"/>
                  <a:t>Definitionsmængde</a:t>
                </a:r>
              </a:p>
              <a:p>
                <a:endParaRPr lang="da-DK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𝐷𝑚</m:t>
                      </m:r>
                      <m:d>
                        <m:d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sup>
                      </m:sSup>
                    </m:oMath>
                  </m:oMathPara>
                </a14:m>
                <a:endParaRPr lang="da-DK" sz="2000" dirty="0"/>
              </a:p>
              <a:p>
                <a:endParaRPr lang="da-DK" sz="2000" dirty="0"/>
              </a:p>
              <a:p>
                <a:r>
                  <a:rPr lang="da-DK" sz="2000" u="sng" dirty="0"/>
                  <a:t>Værdimængde</a:t>
                </a:r>
              </a:p>
              <a:p>
                <a:endParaRPr lang="da-DK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𝑉𝑚</m:t>
                      </m:r>
                      <m:d>
                        <m:d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a-DK" sz="2000" b="0" dirty="0"/>
              </a:p>
              <a:p>
                <a:endParaRPr lang="da-DK" sz="2000" dirty="0"/>
              </a:p>
              <a:p>
                <a:r>
                  <a:rPr lang="da-DK" sz="2000" u="sng" dirty="0"/>
                  <a:t>Prædiktion</a:t>
                </a:r>
              </a:p>
              <a:p>
                <a:endParaRPr lang="da-DK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0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da-DK" sz="2000" b="0" i="0" smtClean="0">
                          <a:latin typeface="Cambria Math" panose="02040503050406030204" pitchFamily="18" charset="0"/>
                        </a:rPr>
                        <m:t>æ</m:t>
                      </m:r>
                      <m:r>
                        <m:rPr>
                          <m:sty m:val="p"/>
                        </m:rPr>
                        <a:rPr lang="da-DK" sz="2000" b="0" i="0" smtClean="0">
                          <a:latin typeface="Cambria Math" panose="02040503050406030204" pitchFamily="18" charset="0"/>
                        </a:rPr>
                        <m:t>diktion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hvis</m:t>
                                </m:r>
                                <m: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m:rPr>
                                    <m:brk m:alnAt="7"/>
                                  </m:rP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nej</m:t>
                                </m:r>
                                <m: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hvis</m:t>
                                </m:r>
                                <m: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000" b="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&lt;0,5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32894122-876B-321B-630E-08C8E330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835593"/>
                <a:ext cx="4521200" cy="3856633"/>
              </a:xfrm>
              <a:prstGeom prst="rect">
                <a:avLst/>
              </a:prstGeom>
              <a:blipFill>
                <a:blip r:embed="rId3"/>
                <a:stretch>
                  <a:fillRect l="-1348" t="-79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17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8EAEE-2D8F-6950-3A0B-02A9145B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sz="4000" dirty="0"/>
              <a:t>Hvordan virker et neuralt netværk så?</a:t>
            </a:r>
          </a:p>
        </p:txBody>
      </p:sp>
      <p:pic>
        <p:nvPicPr>
          <p:cNvPr id="5" name="Pladsholder til indhold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66DBD433-8F09-5E4A-68E6-2339A1B56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4" y="3429000"/>
            <a:ext cx="6334286" cy="32051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29E57CB0-CF97-8736-0F02-DAE93C3AED57}"/>
                  </a:ext>
                </a:extLst>
              </p:cNvPr>
              <p:cNvSpPr txBox="1"/>
              <p:nvPr/>
            </p:nvSpPr>
            <p:spPr>
              <a:xfrm>
                <a:off x="397145" y="2319153"/>
                <a:ext cx="50698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29E57CB0-CF97-8736-0F02-DAE93C3AE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45" y="2319153"/>
                <a:ext cx="506984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BA46BF27-CC84-E8B4-89D0-F4A542EAE7E0}"/>
              </a:ext>
            </a:extLst>
          </p:cNvPr>
          <p:cNvCxnSpPr>
            <a:cxnSpLocks/>
          </p:cNvCxnSpPr>
          <p:nvPr/>
        </p:nvCxnSpPr>
        <p:spPr>
          <a:xfrm flipH="1">
            <a:off x="2739030" y="2867300"/>
            <a:ext cx="386080" cy="15544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26B3CCF8-20EB-67EC-D18C-89137E4CFDC7}"/>
              </a:ext>
            </a:extLst>
          </p:cNvPr>
          <p:cNvCxnSpPr>
            <a:cxnSpLocks/>
          </p:cNvCxnSpPr>
          <p:nvPr/>
        </p:nvCxnSpPr>
        <p:spPr>
          <a:xfrm flipH="1">
            <a:off x="3255087" y="2079415"/>
            <a:ext cx="3699463" cy="22642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F36CE746-A98E-589C-18F2-DAE475EDB305}"/>
                  </a:ext>
                </a:extLst>
              </p:cNvPr>
              <p:cNvSpPr txBox="1"/>
              <p:nvPr/>
            </p:nvSpPr>
            <p:spPr>
              <a:xfrm>
                <a:off x="5802761" y="1617750"/>
                <a:ext cx="6210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F36CE746-A98E-589C-18F2-DAE475EDB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761" y="1617750"/>
                <a:ext cx="6210226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7514EF0A-30AE-AC0E-D3A6-347DAB087B1C}"/>
                  </a:ext>
                </a:extLst>
              </p:cNvPr>
              <p:cNvSpPr txBox="1"/>
              <p:nvPr/>
            </p:nvSpPr>
            <p:spPr>
              <a:xfrm>
                <a:off x="7676246" y="2468491"/>
                <a:ext cx="3895490" cy="153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2400" dirty="0"/>
                  <a:t>Sigmoid-funktionen (logistisk)</a:t>
                </a:r>
              </a:p>
              <a:p>
                <a:endParaRPr lang="da-DK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7514EF0A-30AE-AC0E-D3A6-347DAB087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246" y="2468491"/>
                <a:ext cx="3895490" cy="1531060"/>
              </a:xfrm>
              <a:prstGeom prst="rect">
                <a:avLst/>
              </a:prstGeom>
              <a:blipFill>
                <a:blip r:embed="rId5"/>
                <a:stretch>
                  <a:fillRect l="-2347" t="-3187" r="-156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Billede 18">
            <a:extLst>
              <a:ext uri="{FF2B5EF4-FFF2-40B4-BE49-F238E27FC236}">
                <a16:creationId xmlns:a16="http://schemas.microsoft.com/office/drawing/2014/main" id="{4EABC634-96A3-8619-B445-F6C3567B1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14" y="4132779"/>
            <a:ext cx="4537308" cy="22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0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8D60-15BA-9FB7-0B35-B0AAAF41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86B77-48B5-1766-B1F8-4DE5880F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virker et neuralt netværk så?</a:t>
            </a:r>
          </a:p>
        </p:txBody>
      </p:sp>
      <p:pic>
        <p:nvPicPr>
          <p:cNvPr id="5" name="Pladsholder til indhold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4F1A04C7-5810-C982-D727-63DE6F95D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4" y="3429000"/>
            <a:ext cx="6334286" cy="32051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E59D44F8-AFE6-E8D0-B3FB-FA98D52B9A20}"/>
                  </a:ext>
                </a:extLst>
              </p:cNvPr>
              <p:cNvSpPr txBox="1"/>
              <p:nvPr/>
            </p:nvSpPr>
            <p:spPr>
              <a:xfrm>
                <a:off x="397145" y="2319153"/>
                <a:ext cx="50698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E59D44F8-AFE6-E8D0-B3FB-FA98D52B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45" y="2319153"/>
                <a:ext cx="506984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5FB7A892-A6C4-4B2F-7D72-9054D5A66543}"/>
              </a:ext>
            </a:extLst>
          </p:cNvPr>
          <p:cNvCxnSpPr>
            <a:cxnSpLocks/>
          </p:cNvCxnSpPr>
          <p:nvPr/>
        </p:nvCxnSpPr>
        <p:spPr>
          <a:xfrm flipH="1">
            <a:off x="2739030" y="2867300"/>
            <a:ext cx="386080" cy="15544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F6838802-7DED-A235-2C95-251851091EAE}"/>
              </a:ext>
            </a:extLst>
          </p:cNvPr>
          <p:cNvCxnSpPr>
            <a:cxnSpLocks/>
          </p:cNvCxnSpPr>
          <p:nvPr/>
        </p:nvCxnSpPr>
        <p:spPr>
          <a:xfrm flipH="1">
            <a:off x="3255087" y="2079415"/>
            <a:ext cx="3699463" cy="22642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21D26423-6ED2-7BBA-5AC0-2BE2DE26D420}"/>
                  </a:ext>
                </a:extLst>
              </p:cNvPr>
              <p:cNvSpPr txBox="1"/>
              <p:nvPr/>
            </p:nvSpPr>
            <p:spPr>
              <a:xfrm>
                <a:off x="5802761" y="1617750"/>
                <a:ext cx="6210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21D26423-6ED2-7BBA-5AC0-2BE2DE26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761" y="1617750"/>
                <a:ext cx="6210226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6FA1AD5F-4F8B-8B84-1E94-A11A6D49B335}"/>
                  </a:ext>
                </a:extLst>
              </p:cNvPr>
              <p:cNvSpPr txBox="1"/>
              <p:nvPr/>
            </p:nvSpPr>
            <p:spPr>
              <a:xfrm>
                <a:off x="7676246" y="2468491"/>
                <a:ext cx="3895490" cy="153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sz="2400" dirty="0"/>
                  <a:t>Sigmoid-funktionen (logistisk)</a:t>
                </a:r>
              </a:p>
              <a:p>
                <a:endParaRPr lang="da-DK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6FA1AD5F-4F8B-8B84-1E94-A11A6D49B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246" y="2468491"/>
                <a:ext cx="3895490" cy="1531060"/>
              </a:xfrm>
              <a:prstGeom prst="rect">
                <a:avLst/>
              </a:prstGeom>
              <a:blipFill>
                <a:blip r:embed="rId5"/>
                <a:stretch>
                  <a:fillRect l="-2347" t="-3187" r="-156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Billede 18">
            <a:extLst>
              <a:ext uri="{FF2B5EF4-FFF2-40B4-BE49-F238E27FC236}">
                <a16:creationId xmlns:a16="http://schemas.microsoft.com/office/drawing/2014/main" id="{07F0C1AA-5082-1D01-AB00-EB3AF5C3E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14" y="4132779"/>
            <a:ext cx="4537308" cy="2289293"/>
          </a:xfrm>
          <a:prstGeom prst="rect">
            <a:avLst/>
          </a:prstGeom>
        </p:spPr>
      </p:pic>
      <p:sp>
        <p:nvSpPr>
          <p:cNvPr id="3" name="Rektangel: afrundede hjørner 2">
            <a:extLst>
              <a:ext uri="{FF2B5EF4-FFF2-40B4-BE49-F238E27FC236}">
                <a16:creationId xmlns:a16="http://schemas.microsoft.com/office/drawing/2014/main" id="{C7DF01DB-D4C1-DFFA-4418-A0BB3DA81728}"/>
              </a:ext>
            </a:extLst>
          </p:cNvPr>
          <p:cNvSpPr/>
          <p:nvPr/>
        </p:nvSpPr>
        <p:spPr>
          <a:xfrm>
            <a:off x="2418080" y="2953926"/>
            <a:ext cx="7630160" cy="2264213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600" dirty="0"/>
              <a:t>Feedforward</a:t>
            </a:r>
          </a:p>
        </p:txBody>
      </p:sp>
    </p:spTree>
    <p:extLst>
      <p:ext uri="{BB962C8B-B14F-4D97-AF65-F5344CB8AC3E}">
        <p14:creationId xmlns:p14="http://schemas.microsoft.com/office/powerpoint/2010/main" val="2459532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10ACC-E7AA-19D0-048E-D16A93E1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Feedforward</a:t>
            </a:r>
          </a:p>
        </p:txBody>
      </p:sp>
      <p:pic>
        <p:nvPicPr>
          <p:cNvPr id="4" name="Pladsholder til indhold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116324FC-9758-C46B-CC53-F1F6F2682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9919"/>
            <a:ext cx="6334286" cy="3205150"/>
          </a:xfrm>
          <a:prstGeom prst="rect">
            <a:avLst/>
          </a:prstGeom>
        </p:spPr>
      </p:pic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07BFB5DC-FA64-7596-675C-47EE104994DD}"/>
              </a:ext>
            </a:extLst>
          </p:cNvPr>
          <p:cNvCxnSpPr>
            <a:cxnSpLocks/>
          </p:cNvCxnSpPr>
          <p:nvPr/>
        </p:nvCxnSpPr>
        <p:spPr>
          <a:xfrm flipH="1">
            <a:off x="6458149" y="2976129"/>
            <a:ext cx="714337" cy="15605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AF7D231-C7B1-705B-BEF3-3C5D7BA17CEB}"/>
                  </a:ext>
                </a:extLst>
              </p:cNvPr>
              <p:cNvSpPr txBox="1"/>
              <p:nvPr/>
            </p:nvSpPr>
            <p:spPr>
              <a:xfrm>
                <a:off x="6000006" y="1111233"/>
                <a:ext cx="5821917" cy="2578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Til sidst spytter den sidste neuron et tal mellem 0 og 1 ud, og vi laver prædiktionen:</a:t>
                </a:r>
              </a:p>
              <a:p>
                <a:endParaRPr lang="da-DK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da-DK" sz="2400" b="0" i="0" smtClean="0">
                          <a:latin typeface="Cambria Math" panose="02040503050406030204" pitchFamily="18" charset="0"/>
                        </a:rPr>
                        <m:t>æ</m:t>
                      </m:r>
                      <m:r>
                        <m:rPr>
                          <m:sty m:val="p"/>
                        </m:rPr>
                        <a:rPr lang="da-DK" sz="2400" b="0" i="0" smtClean="0">
                          <a:latin typeface="Cambria Math" panose="02040503050406030204" pitchFamily="18" charset="0"/>
                        </a:rPr>
                        <m:t>diktion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hvis</m:t>
                                </m:r>
                                <m: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m:rPr>
                                    <m:brk m:alnAt="7"/>
                                  </m:rP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nej</m:t>
                                </m:r>
                                <m: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hvis</m:t>
                                </m:r>
                                <m: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2400" b="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a:rPr lang="da-DK" sz="2400" b="0" i="1" smtClean="0">
                                    <a:latin typeface="Cambria Math" panose="02040503050406030204" pitchFamily="18" charset="0"/>
                                  </a:rPr>
                                  <m:t>&lt;0,5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z="2400" dirty="0"/>
              </a:p>
              <a:p>
                <a:endParaRPr lang="da-DK" dirty="0"/>
              </a:p>
              <a:p>
                <a:endParaRPr lang="da-DK" dirty="0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AF7D231-C7B1-705B-BEF3-3C5D7BA17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006" y="1111233"/>
                <a:ext cx="5821917" cy="2578142"/>
              </a:xfrm>
              <a:prstGeom prst="rect">
                <a:avLst/>
              </a:prstGeom>
              <a:blipFill>
                <a:blip r:embed="rId3"/>
                <a:stretch>
                  <a:fillRect l="-1571" t="-1891" r="-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261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C5126-D936-6633-B73D-A232CBC0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880" y="575332"/>
            <a:ext cx="7277713" cy="1325563"/>
          </a:xfrm>
        </p:spPr>
        <p:txBody>
          <a:bodyPr>
            <a:normAutofit/>
          </a:bodyPr>
          <a:lstStyle/>
          <a:p>
            <a:r>
              <a:rPr lang="da-DK" sz="3600" dirty="0"/>
              <a:t>Men det virker kun, hvis alle vægtene har de ”rigtige” værdier!!</a:t>
            </a:r>
          </a:p>
        </p:txBody>
      </p:sp>
      <p:sp>
        <p:nvSpPr>
          <p:cNvPr id="4" name="Rektangel: afrundede hjørner 3">
            <a:extLst>
              <a:ext uri="{FF2B5EF4-FFF2-40B4-BE49-F238E27FC236}">
                <a16:creationId xmlns:a16="http://schemas.microsoft.com/office/drawing/2014/main" id="{F366211F-2DC2-31F8-9647-B75CA5B49314}"/>
              </a:ext>
            </a:extLst>
          </p:cNvPr>
          <p:cNvSpPr/>
          <p:nvPr/>
        </p:nvSpPr>
        <p:spPr>
          <a:xfrm>
            <a:off x="1960880" y="2540000"/>
            <a:ext cx="8442960" cy="3525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6000" dirty="0"/>
              <a:t>Derfor skal netværket TRÆNES, så vægtene får de ”rigtige” værdier!</a:t>
            </a:r>
          </a:p>
        </p:txBody>
      </p:sp>
    </p:spTree>
    <p:extLst>
      <p:ext uri="{BB962C8B-B14F-4D97-AF65-F5344CB8AC3E}">
        <p14:creationId xmlns:p14="http://schemas.microsoft.com/office/powerpoint/2010/main" val="65725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D9B06CBE-5F3C-0655-1B90-43A5D21E75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Træningsdata med </a:t>
                </a:r>
                <a:r>
                  <a:rPr lang="da-DK" dirty="0" err="1"/>
                  <a:t>targetværdi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a-DK" dirty="0"/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D9B06CBE-5F3C-0655-1B90-43A5D21E7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E9EBE586-6C72-B303-5051-B6FD1759F4AA}"/>
                  </a:ext>
                </a:extLst>
              </p:cNvPr>
              <p:cNvSpPr txBox="1"/>
              <p:nvPr/>
            </p:nvSpPr>
            <p:spPr>
              <a:xfrm>
                <a:off x="1415008" y="4224595"/>
                <a:ext cx="167218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sz="4000" dirty="0"/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E9EBE586-6C72-B303-5051-B6FD1759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08" y="4224595"/>
                <a:ext cx="167218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87971EFA-BBEF-742E-E206-0797EA51707F}"/>
                  </a:ext>
                </a:extLst>
              </p:cNvPr>
              <p:cNvSpPr txBox="1"/>
              <p:nvPr/>
            </p:nvSpPr>
            <p:spPr>
              <a:xfrm>
                <a:off x="4155388" y="4305683"/>
                <a:ext cx="16840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a-DK" sz="4000" dirty="0"/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87971EFA-BBEF-742E-E206-0797EA51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388" y="4305683"/>
                <a:ext cx="168405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C06D5B7F-6157-458A-906F-131E60E89325}"/>
                  </a:ext>
                </a:extLst>
              </p:cNvPr>
              <p:cNvSpPr txBox="1"/>
              <p:nvPr/>
            </p:nvSpPr>
            <p:spPr>
              <a:xfrm>
                <a:off x="6895768" y="4288202"/>
                <a:ext cx="16840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sz="4000" dirty="0"/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C06D5B7F-6157-458A-906F-131E60E89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768" y="4288202"/>
                <a:ext cx="168405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4E22D790-EC07-1A4E-671B-5575D67F5A9A}"/>
                  </a:ext>
                </a:extLst>
              </p:cNvPr>
              <p:cNvSpPr txBox="1"/>
              <p:nvPr/>
            </p:nvSpPr>
            <p:spPr>
              <a:xfrm>
                <a:off x="9774151" y="4293982"/>
                <a:ext cx="16840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a-DK" sz="4000" dirty="0"/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4E22D790-EC07-1A4E-671B-5575D67F5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151" y="4293982"/>
                <a:ext cx="168405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03357960-09BA-B883-C550-CB3B2DA7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" name="Billede 9" descr="Et billede, der indeholder båd, Hunderace, kæledyr, udendørs&#10;&#10;Automatisk genereret beskrivelse">
            <a:extLst>
              <a:ext uri="{FF2B5EF4-FFF2-40B4-BE49-F238E27FC236}">
                <a16:creationId xmlns:a16="http://schemas.microsoft.com/office/drawing/2014/main" id="{5684C9FE-AB0A-79D9-FE61-3BDB7888930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217" t="24023" r="24395" b="6425"/>
          <a:stretch/>
        </p:blipFill>
        <p:spPr>
          <a:xfrm>
            <a:off x="1360939" y="2691359"/>
            <a:ext cx="2095144" cy="1475282"/>
          </a:xfrm>
          <a:prstGeom prst="rect">
            <a:avLst/>
          </a:prstGeom>
        </p:spPr>
      </p:pic>
      <p:pic>
        <p:nvPicPr>
          <p:cNvPr id="12" name="Billede 11" descr="Et billede, der indeholder kat, pattedyr, huskat, Små til mellemstore katte&#10;&#10;Automatisk genereret beskrivelse">
            <a:extLst>
              <a:ext uri="{FF2B5EF4-FFF2-40B4-BE49-F238E27FC236}">
                <a16:creationId xmlns:a16="http://schemas.microsoft.com/office/drawing/2014/main" id="{93EAABB3-5A2E-862F-2223-DFF18A74E5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14" y="2661849"/>
            <a:ext cx="2305786" cy="1534301"/>
          </a:xfrm>
          <a:prstGeom prst="rect">
            <a:avLst/>
          </a:prstGeom>
        </p:spPr>
      </p:pic>
      <p:pic>
        <p:nvPicPr>
          <p:cNvPr id="14" name="Billede 13" descr="Et billede, der indeholder udendørs, græs, siddende, brun&#10;&#10;Automatisk genereret beskrivelse">
            <a:extLst>
              <a:ext uri="{FF2B5EF4-FFF2-40B4-BE49-F238E27FC236}">
                <a16:creationId xmlns:a16="http://schemas.microsoft.com/office/drawing/2014/main" id="{37CE039D-1049-0C8A-855C-CFE01B3B24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t="5251"/>
          <a:stretch/>
        </p:blipFill>
        <p:spPr>
          <a:xfrm>
            <a:off x="6584900" y="2661849"/>
            <a:ext cx="2170217" cy="1595184"/>
          </a:xfrm>
          <a:prstGeom prst="rect">
            <a:avLst/>
          </a:prstGeom>
        </p:spPr>
      </p:pic>
      <p:pic>
        <p:nvPicPr>
          <p:cNvPr id="18" name="Billede 17" descr="Et billede, der indeholder pattedyr, udendørs, elefant, sky&#10;&#10;Automatisk genereret beskrivelse">
            <a:extLst>
              <a:ext uri="{FF2B5EF4-FFF2-40B4-BE49-F238E27FC236}">
                <a16:creationId xmlns:a16="http://schemas.microsoft.com/office/drawing/2014/main" id="{D5260DFD-52B6-8B11-7293-A63790F7BD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t="18391" b="20613"/>
          <a:stretch/>
        </p:blipFill>
        <p:spPr>
          <a:xfrm>
            <a:off x="9355213" y="2661850"/>
            <a:ext cx="1998586" cy="15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9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04445D-A66A-A378-57F0-C013DE93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Hvordan træner man et neuralt netværk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F670257-25BE-A187-5A0D-FF6DF2A37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Vælg mere eller mindre tilfældige værdier af </a:t>
            </a:r>
            <a:r>
              <a:rPr lang="da-DK" u="sng" dirty="0"/>
              <a:t>alle</a:t>
            </a:r>
            <a:r>
              <a:rPr lang="da-DK" dirty="0"/>
              <a:t> vægtene</a:t>
            </a:r>
            <a:endParaRPr lang="da-DK" u="sng" dirty="0"/>
          </a:p>
        </p:txBody>
      </p:sp>
      <p:pic>
        <p:nvPicPr>
          <p:cNvPr id="4" name="Pladsholder til indhold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6D471609-1AC4-1ED5-AAC3-9C55113C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9506"/>
            <a:ext cx="6334286" cy="3205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275A121B-A7D8-4990-E547-A5167A89125E}"/>
                  </a:ext>
                </a:extLst>
              </p:cNvPr>
              <p:cNvSpPr txBox="1"/>
              <p:nvPr/>
            </p:nvSpPr>
            <p:spPr>
              <a:xfrm>
                <a:off x="7254247" y="2486222"/>
                <a:ext cx="46475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Send hvert enkelt billede ind og beregn outputværdien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a-DK" sz="2400" dirty="0"/>
                  <a:t> (feed-forward)</a:t>
                </a:r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275A121B-A7D8-4990-E547-A5167A89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247" y="2486222"/>
                <a:ext cx="4647540" cy="1200329"/>
              </a:xfrm>
              <a:prstGeom prst="rect">
                <a:avLst/>
              </a:prstGeom>
              <a:blipFill>
                <a:blip r:embed="rId3"/>
                <a:stretch>
                  <a:fillRect l="-1969" t="-4061" b="-1066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0B057BFF-B1CC-71F3-3DDD-EF6F51EA0624}"/>
              </a:ext>
            </a:extLst>
          </p:cNvPr>
          <p:cNvCxnSpPr>
            <a:cxnSpLocks/>
          </p:cNvCxnSpPr>
          <p:nvPr/>
        </p:nvCxnSpPr>
        <p:spPr>
          <a:xfrm>
            <a:off x="9255286" y="3611159"/>
            <a:ext cx="0" cy="7802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5A2413C-3AF0-C806-6A76-5A865D8D612D}"/>
                  </a:ext>
                </a:extLst>
              </p:cNvPr>
              <p:cNvSpPr txBox="1"/>
              <p:nvPr/>
            </p:nvSpPr>
            <p:spPr>
              <a:xfrm>
                <a:off x="7172486" y="4482085"/>
                <a:ext cx="48503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, …, (</m:t>
                      </m:r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sz="3200" dirty="0"/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5A2413C-3AF0-C806-6A76-5A865D8D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486" y="4482085"/>
                <a:ext cx="48503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8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84FE-E207-A191-2C2B-8B6B8F82A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A122E3C-6CCB-6070-9360-F45B90E0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Hvordan træner man et neuralt netværk?</a:t>
            </a:r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D556B1D3-CB1F-EABB-1683-6793ACB8C8CF}"/>
              </a:ext>
            </a:extLst>
          </p:cNvPr>
          <p:cNvGrpSpPr/>
          <p:nvPr/>
        </p:nvGrpSpPr>
        <p:grpSpPr>
          <a:xfrm>
            <a:off x="1339918" y="1831532"/>
            <a:ext cx="10097263" cy="2351720"/>
            <a:chOff x="1360939" y="2661849"/>
            <a:chExt cx="10097263" cy="23517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kstfelt 5">
                  <a:extLst>
                    <a:ext uri="{FF2B5EF4-FFF2-40B4-BE49-F238E27FC236}">
                      <a16:creationId xmlns:a16="http://schemas.microsoft.com/office/drawing/2014/main" id="{00AFF2C3-71AF-6DC2-0942-A744360EF4A7}"/>
                    </a:ext>
                  </a:extLst>
                </p:cNvPr>
                <p:cNvSpPr txBox="1"/>
                <p:nvPr/>
              </p:nvSpPr>
              <p:spPr>
                <a:xfrm>
                  <a:off x="1415008" y="4224595"/>
                  <a:ext cx="167218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6" name="Tekstfelt 5">
                  <a:extLst>
                    <a:ext uri="{FF2B5EF4-FFF2-40B4-BE49-F238E27FC236}">
                      <a16:creationId xmlns:a16="http://schemas.microsoft.com/office/drawing/2014/main" id="{00AFF2C3-71AF-6DC2-0942-A744360EF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5008" y="4224595"/>
                  <a:ext cx="1672189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kstfelt 6">
                  <a:extLst>
                    <a:ext uri="{FF2B5EF4-FFF2-40B4-BE49-F238E27FC236}">
                      <a16:creationId xmlns:a16="http://schemas.microsoft.com/office/drawing/2014/main" id="{A5E305C8-DC16-F11A-5383-94909C4BB3F4}"/>
                    </a:ext>
                  </a:extLst>
                </p:cNvPr>
                <p:cNvSpPr txBox="1"/>
                <p:nvPr/>
              </p:nvSpPr>
              <p:spPr>
                <a:xfrm>
                  <a:off x="4155388" y="4305683"/>
                  <a:ext cx="168405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7" name="Tekstfelt 6">
                  <a:extLst>
                    <a:ext uri="{FF2B5EF4-FFF2-40B4-BE49-F238E27FC236}">
                      <a16:creationId xmlns:a16="http://schemas.microsoft.com/office/drawing/2014/main" id="{A5E305C8-DC16-F11A-5383-94909C4BB3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388" y="4305683"/>
                  <a:ext cx="1684051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kstfelt 7">
                  <a:extLst>
                    <a:ext uri="{FF2B5EF4-FFF2-40B4-BE49-F238E27FC236}">
                      <a16:creationId xmlns:a16="http://schemas.microsoft.com/office/drawing/2014/main" id="{C43DA0A9-0B76-4AB8-45ED-D1F45CCDCCC9}"/>
                    </a:ext>
                  </a:extLst>
                </p:cNvPr>
                <p:cNvSpPr txBox="1"/>
                <p:nvPr/>
              </p:nvSpPr>
              <p:spPr>
                <a:xfrm>
                  <a:off x="6895768" y="4288202"/>
                  <a:ext cx="168405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8" name="Tekstfelt 7">
                  <a:extLst>
                    <a:ext uri="{FF2B5EF4-FFF2-40B4-BE49-F238E27FC236}">
                      <a16:creationId xmlns:a16="http://schemas.microsoft.com/office/drawing/2014/main" id="{C43DA0A9-0B76-4AB8-45ED-D1F45CCDC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5768" y="4288202"/>
                  <a:ext cx="1684051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kstfelt 8">
                  <a:extLst>
                    <a:ext uri="{FF2B5EF4-FFF2-40B4-BE49-F238E27FC236}">
                      <a16:creationId xmlns:a16="http://schemas.microsoft.com/office/drawing/2014/main" id="{C9D9D59E-4E34-3953-A608-F9FC3835EED6}"/>
                    </a:ext>
                  </a:extLst>
                </p:cNvPr>
                <p:cNvSpPr txBox="1"/>
                <p:nvPr/>
              </p:nvSpPr>
              <p:spPr>
                <a:xfrm>
                  <a:off x="9774151" y="4293982"/>
                  <a:ext cx="168405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9" name="Tekstfelt 8">
                  <a:extLst>
                    <a:ext uri="{FF2B5EF4-FFF2-40B4-BE49-F238E27FC236}">
                      <a16:creationId xmlns:a16="http://schemas.microsoft.com/office/drawing/2014/main" id="{C9D9D59E-4E34-3953-A608-F9FC3835E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151" y="4293982"/>
                  <a:ext cx="1684051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Billede 9" descr="Et billede, der indeholder båd, Hunderace, kæledyr, udendørs&#10;&#10;Automatisk genereret beskrivelse">
              <a:extLst>
                <a:ext uri="{FF2B5EF4-FFF2-40B4-BE49-F238E27FC236}">
                  <a16:creationId xmlns:a16="http://schemas.microsoft.com/office/drawing/2014/main" id="{55CDA495-826C-1290-9F45-1ED293E93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17" t="24023" r="24395" b="6425"/>
            <a:stretch/>
          </p:blipFill>
          <p:spPr>
            <a:xfrm>
              <a:off x="1360939" y="2691359"/>
              <a:ext cx="2095144" cy="1475282"/>
            </a:xfrm>
            <a:prstGeom prst="rect">
              <a:avLst/>
            </a:prstGeom>
          </p:spPr>
        </p:pic>
        <p:pic>
          <p:nvPicPr>
            <p:cNvPr id="12" name="Billede 11" descr="Et billede, der indeholder kat, pattedyr, huskat, Små til mellemstore katte&#10;&#10;Automatisk genereret beskrivelse">
              <a:extLst>
                <a:ext uri="{FF2B5EF4-FFF2-40B4-BE49-F238E27FC236}">
                  <a16:creationId xmlns:a16="http://schemas.microsoft.com/office/drawing/2014/main" id="{4DEB667D-DA9A-DC95-850C-2EE5C14ED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214" y="2661849"/>
              <a:ext cx="2305786" cy="1534301"/>
            </a:xfrm>
            <a:prstGeom prst="rect">
              <a:avLst/>
            </a:prstGeom>
          </p:spPr>
        </p:pic>
        <p:pic>
          <p:nvPicPr>
            <p:cNvPr id="14" name="Billede 13" descr="Et billede, der indeholder udendørs, græs, siddende, brun&#10;&#10;Automatisk genereret beskrivelse">
              <a:extLst>
                <a:ext uri="{FF2B5EF4-FFF2-40B4-BE49-F238E27FC236}">
                  <a16:creationId xmlns:a16="http://schemas.microsoft.com/office/drawing/2014/main" id="{B6C53B3B-7BC7-8F75-25BE-C59F5EBCB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4" t="5251"/>
            <a:stretch/>
          </p:blipFill>
          <p:spPr>
            <a:xfrm>
              <a:off x="6584900" y="2661849"/>
              <a:ext cx="2170217" cy="1595184"/>
            </a:xfrm>
            <a:prstGeom prst="rect">
              <a:avLst/>
            </a:prstGeom>
          </p:spPr>
        </p:pic>
        <p:pic>
          <p:nvPicPr>
            <p:cNvPr id="18" name="Billede 17" descr="Et billede, der indeholder pattedyr, udendørs, elefant, sky&#10;&#10;Automatisk genereret beskrivelse">
              <a:extLst>
                <a:ext uri="{FF2B5EF4-FFF2-40B4-BE49-F238E27FC236}">
                  <a16:creationId xmlns:a16="http://schemas.microsoft.com/office/drawing/2014/main" id="{AD3E6A60-8FD8-97E5-0166-E072CC55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3" t="18391" b="20613"/>
            <a:stretch/>
          </p:blipFill>
          <p:spPr>
            <a:xfrm>
              <a:off x="9355213" y="2661850"/>
              <a:ext cx="1998586" cy="1594426"/>
            </a:xfrm>
            <a:prstGeom prst="rect">
              <a:avLst/>
            </a:prstGeom>
          </p:spPr>
        </p:pic>
      </p:grpSp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C61C646C-DE7A-B825-AFF4-CD6E83EE8566}"/>
              </a:ext>
            </a:extLst>
          </p:cNvPr>
          <p:cNvSpPr/>
          <p:nvPr/>
        </p:nvSpPr>
        <p:spPr>
          <a:xfrm>
            <a:off x="1110499" y="4275304"/>
            <a:ext cx="10906760" cy="114152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000" dirty="0">
                <a:solidFill>
                  <a:srgbClr val="020873"/>
                </a:solidFill>
              </a:rPr>
              <a:t>Hvis netværket er godt, vil vi gerne have…</a:t>
            </a:r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4B908772-04A6-B899-E654-DA0A60CEDF48}"/>
              </a:ext>
            </a:extLst>
          </p:cNvPr>
          <p:cNvGrpSpPr/>
          <p:nvPr/>
        </p:nvGrpSpPr>
        <p:grpSpPr>
          <a:xfrm>
            <a:off x="1136153" y="5548558"/>
            <a:ext cx="10156003" cy="748400"/>
            <a:chOff x="1136153" y="5548558"/>
            <a:chExt cx="10156003" cy="748400"/>
          </a:xfrm>
        </p:grpSpPr>
        <p:grpSp>
          <p:nvGrpSpPr>
            <p:cNvPr id="13" name="Gruppe 12">
              <a:extLst>
                <a:ext uri="{FF2B5EF4-FFF2-40B4-BE49-F238E27FC236}">
                  <a16:creationId xmlns:a16="http://schemas.microsoft.com/office/drawing/2014/main" id="{8AD2BD94-9FD5-DE54-9DBF-1C61ED987795}"/>
                </a:ext>
              </a:extLst>
            </p:cNvPr>
            <p:cNvGrpSpPr/>
            <p:nvPr/>
          </p:nvGrpSpPr>
          <p:grpSpPr>
            <a:xfrm>
              <a:off x="1136153" y="5548558"/>
              <a:ext cx="7346685" cy="748400"/>
              <a:chOff x="1136153" y="5548558"/>
              <a:chExt cx="7346685" cy="7484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kstfelt 15">
                    <a:extLst>
                      <a:ext uri="{FF2B5EF4-FFF2-40B4-BE49-F238E27FC236}">
                        <a16:creationId xmlns:a16="http://schemas.microsoft.com/office/drawing/2014/main" id="{2317FF7A-8C56-1EA1-0A4D-B3898733A5BB}"/>
                      </a:ext>
                    </a:extLst>
                  </p:cNvPr>
                  <p:cNvSpPr txBox="1"/>
                  <p:nvPr/>
                </p:nvSpPr>
                <p:spPr>
                  <a:xfrm>
                    <a:off x="1136153" y="5548558"/>
                    <a:ext cx="172752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4000" i="1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da-DK" sz="4000" dirty="0"/>
                  </a:p>
                </p:txBody>
              </p:sp>
            </mc:Choice>
            <mc:Fallback>
              <p:sp>
                <p:nvSpPr>
                  <p:cNvPr id="16" name="Tekstfelt 15">
                    <a:extLst>
                      <a:ext uri="{FF2B5EF4-FFF2-40B4-BE49-F238E27FC236}">
                        <a16:creationId xmlns:a16="http://schemas.microsoft.com/office/drawing/2014/main" id="{2317FF7A-8C56-1EA1-0A4D-B3898733A5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6153" y="5548558"/>
                    <a:ext cx="172752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kstfelt 16">
                    <a:extLst>
                      <a:ext uri="{FF2B5EF4-FFF2-40B4-BE49-F238E27FC236}">
                        <a16:creationId xmlns:a16="http://schemas.microsoft.com/office/drawing/2014/main" id="{58D853DF-B1A1-CF53-8B48-40B2C8EDDFD3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759" y="5569617"/>
                    <a:ext cx="173938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4000" i="1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da-DK" sz="4000" dirty="0"/>
                  </a:p>
                </p:txBody>
              </p:sp>
            </mc:Choice>
            <mc:Fallback>
              <p:sp>
                <p:nvSpPr>
                  <p:cNvPr id="17" name="Tekstfelt 16">
                    <a:extLst>
                      <a:ext uri="{FF2B5EF4-FFF2-40B4-BE49-F238E27FC236}">
                        <a16:creationId xmlns:a16="http://schemas.microsoft.com/office/drawing/2014/main" id="{58D853DF-B1A1-CF53-8B48-40B2C8EDDF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6759" y="5569617"/>
                    <a:ext cx="1739387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kstfelt 18">
                    <a:extLst>
                      <a:ext uri="{FF2B5EF4-FFF2-40B4-BE49-F238E27FC236}">
                        <a16:creationId xmlns:a16="http://schemas.microsoft.com/office/drawing/2014/main" id="{4EB48866-05A7-B424-4EA6-5B84C9E2EA20}"/>
                      </a:ext>
                    </a:extLst>
                  </p:cNvPr>
                  <p:cNvSpPr txBox="1"/>
                  <p:nvPr/>
                </p:nvSpPr>
                <p:spPr>
                  <a:xfrm>
                    <a:off x="6743451" y="5589072"/>
                    <a:ext cx="173938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4000" i="1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da-DK" sz="4000" dirty="0"/>
                  </a:p>
                </p:txBody>
              </p:sp>
            </mc:Choice>
            <mc:Fallback>
              <p:sp>
                <p:nvSpPr>
                  <p:cNvPr id="19" name="Tekstfelt 18">
                    <a:extLst>
                      <a:ext uri="{FF2B5EF4-FFF2-40B4-BE49-F238E27FC236}">
                        <a16:creationId xmlns:a16="http://schemas.microsoft.com/office/drawing/2014/main" id="{4EB48866-05A7-B424-4EA6-5B84C9E2EA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3451" y="5589072"/>
                    <a:ext cx="1739387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kstfelt 14">
                  <a:extLst>
                    <a:ext uri="{FF2B5EF4-FFF2-40B4-BE49-F238E27FC236}">
                      <a16:creationId xmlns:a16="http://schemas.microsoft.com/office/drawing/2014/main" id="{20F20103-731C-1FE5-0E25-29DE113D30F4}"/>
                    </a:ext>
                  </a:extLst>
                </p:cNvPr>
                <p:cNvSpPr txBox="1"/>
                <p:nvPr/>
              </p:nvSpPr>
              <p:spPr>
                <a:xfrm>
                  <a:off x="9556488" y="5589072"/>
                  <a:ext cx="173566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a-DK" sz="4000" i="1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15" name="Tekstfelt 14">
                  <a:extLst>
                    <a:ext uri="{FF2B5EF4-FFF2-40B4-BE49-F238E27FC236}">
                      <a16:creationId xmlns:a16="http://schemas.microsoft.com/office/drawing/2014/main" id="{20F20103-731C-1FE5-0E25-29DE113D3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6488" y="5589072"/>
                  <a:ext cx="1735668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7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7ED7F-3D17-8D92-617B-9ADEF96B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8670E1-34E8-5BD0-1B08-E19405D8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Hvordan træner man et neuralt netværk?</a:t>
            </a:r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3ADE9405-9789-024B-5474-F6F364D63560}"/>
              </a:ext>
            </a:extLst>
          </p:cNvPr>
          <p:cNvGrpSpPr/>
          <p:nvPr/>
        </p:nvGrpSpPr>
        <p:grpSpPr>
          <a:xfrm>
            <a:off x="1339918" y="1831532"/>
            <a:ext cx="10097263" cy="2351720"/>
            <a:chOff x="1360939" y="2661849"/>
            <a:chExt cx="10097263" cy="23517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kstfelt 5">
                  <a:extLst>
                    <a:ext uri="{FF2B5EF4-FFF2-40B4-BE49-F238E27FC236}">
                      <a16:creationId xmlns:a16="http://schemas.microsoft.com/office/drawing/2014/main" id="{FD462F37-DD23-509B-7BCC-BAFF252F1B66}"/>
                    </a:ext>
                  </a:extLst>
                </p:cNvPr>
                <p:cNvSpPr txBox="1"/>
                <p:nvPr/>
              </p:nvSpPr>
              <p:spPr>
                <a:xfrm>
                  <a:off x="1415008" y="4224595"/>
                  <a:ext cx="167218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6" name="Tekstfelt 5">
                  <a:extLst>
                    <a:ext uri="{FF2B5EF4-FFF2-40B4-BE49-F238E27FC236}">
                      <a16:creationId xmlns:a16="http://schemas.microsoft.com/office/drawing/2014/main" id="{FD462F37-DD23-509B-7BCC-BAFF252F1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5008" y="4224595"/>
                  <a:ext cx="1672189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kstfelt 6">
                  <a:extLst>
                    <a:ext uri="{FF2B5EF4-FFF2-40B4-BE49-F238E27FC236}">
                      <a16:creationId xmlns:a16="http://schemas.microsoft.com/office/drawing/2014/main" id="{B0B538B0-B5AE-F24D-5465-6E75AF0D2DE6}"/>
                    </a:ext>
                  </a:extLst>
                </p:cNvPr>
                <p:cNvSpPr txBox="1"/>
                <p:nvPr/>
              </p:nvSpPr>
              <p:spPr>
                <a:xfrm>
                  <a:off x="4155388" y="4305683"/>
                  <a:ext cx="168405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7" name="Tekstfelt 6">
                  <a:extLst>
                    <a:ext uri="{FF2B5EF4-FFF2-40B4-BE49-F238E27FC236}">
                      <a16:creationId xmlns:a16="http://schemas.microsoft.com/office/drawing/2014/main" id="{B0B538B0-B5AE-F24D-5465-6E75AF0D2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388" y="4305683"/>
                  <a:ext cx="1684051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kstfelt 7">
                  <a:extLst>
                    <a:ext uri="{FF2B5EF4-FFF2-40B4-BE49-F238E27FC236}">
                      <a16:creationId xmlns:a16="http://schemas.microsoft.com/office/drawing/2014/main" id="{E7949113-5082-1238-B3DC-C6CA2A4D13B6}"/>
                    </a:ext>
                  </a:extLst>
                </p:cNvPr>
                <p:cNvSpPr txBox="1"/>
                <p:nvPr/>
              </p:nvSpPr>
              <p:spPr>
                <a:xfrm>
                  <a:off x="6895768" y="4288202"/>
                  <a:ext cx="168405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8" name="Tekstfelt 7">
                  <a:extLst>
                    <a:ext uri="{FF2B5EF4-FFF2-40B4-BE49-F238E27FC236}">
                      <a16:creationId xmlns:a16="http://schemas.microsoft.com/office/drawing/2014/main" id="{E7949113-5082-1238-B3DC-C6CA2A4D1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5768" y="4288202"/>
                  <a:ext cx="1684051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kstfelt 8">
                  <a:extLst>
                    <a:ext uri="{FF2B5EF4-FFF2-40B4-BE49-F238E27FC236}">
                      <a16:creationId xmlns:a16="http://schemas.microsoft.com/office/drawing/2014/main" id="{C2127350-CC6F-95B9-48C0-ED1207B488B7}"/>
                    </a:ext>
                  </a:extLst>
                </p:cNvPr>
                <p:cNvSpPr txBox="1"/>
                <p:nvPr/>
              </p:nvSpPr>
              <p:spPr>
                <a:xfrm>
                  <a:off x="9774151" y="4293982"/>
                  <a:ext cx="168405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9" name="Tekstfelt 8">
                  <a:extLst>
                    <a:ext uri="{FF2B5EF4-FFF2-40B4-BE49-F238E27FC236}">
                      <a16:creationId xmlns:a16="http://schemas.microsoft.com/office/drawing/2014/main" id="{C2127350-CC6F-95B9-48C0-ED1207B48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151" y="4293982"/>
                  <a:ext cx="1684051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Billede 9" descr="Et billede, der indeholder båd, Hunderace, kæledyr, udendørs&#10;&#10;Automatisk genereret beskrivelse">
              <a:extLst>
                <a:ext uri="{FF2B5EF4-FFF2-40B4-BE49-F238E27FC236}">
                  <a16:creationId xmlns:a16="http://schemas.microsoft.com/office/drawing/2014/main" id="{AE5FC2AB-08A3-5E1B-9CC9-1DF05BF47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17" t="24023" r="24395" b="6425"/>
            <a:stretch/>
          </p:blipFill>
          <p:spPr>
            <a:xfrm>
              <a:off x="1360939" y="2691359"/>
              <a:ext cx="2095144" cy="1475282"/>
            </a:xfrm>
            <a:prstGeom prst="rect">
              <a:avLst/>
            </a:prstGeom>
          </p:spPr>
        </p:pic>
        <p:pic>
          <p:nvPicPr>
            <p:cNvPr id="12" name="Billede 11" descr="Et billede, der indeholder kat, pattedyr, huskat, Små til mellemstore katte&#10;&#10;Automatisk genereret beskrivelse">
              <a:extLst>
                <a:ext uri="{FF2B5EF4-FFF2-40B4-BE49-F238E27FC236}">
                  <a16:creationId xmlns:a16="http://schemas.microsoft.com/office/drawing/2014/main" id="{0D077353-1780-FB9A-708B-D71AFBF5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214" y="2661849"/>
              <a:ext cx="2305786" cy="1534301"/>
            </a:xfrm>
            <a:prstGeom prst="rect">
              <a:avLst/>
            </a:prstGeom>
          </p:spPr>
        </p:pic>
        <p:pic>
          <p:nvPicPr>
            <p:cNvPr id="14" name="Billede 13" descr="Et billede, der indeholder udendørs, græs, siddende, brun&#10;&#10;Automatisk genereret beskrivelse">
              <a:extLst>
                <a:ext uri="{FF2B5EF4-FFF2-40B4-BE49-F238E27FC236}">
                  <a16:creationId xmlns:a16="http://schemas.microsoft.com/office/drawing/2014/main" id="{6A352CAF-1F4F-1F67-D2C5-DE229578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4" t="5251"/>
            <a:stretch/>
          </p:blipFill>
          <p:spPr>
            <a:xfrm>
              <a:off x="6584900" y="2661849"/>
              <a:ext cx="2170217" cy="1595184"/>
            </a:xfrm>
            <a:prstGeom prst="rect">
              <a:avLst/>
            </a:prstGeom>
          </p:spPr>
        </p:pic>
        <p:pic>
          <p:nvPicPr>
            <p:cNvPr id="18" name="Billede 17" descr="Et billede, der indeholder pattedyr, udendørs, elefant, sky&#10;&#10;Automatisk genereret beskrivelse">
              <a:extLst>
                <a:ext uri="{FF2B5EF4-FFF2-40B4-BE49-F238E27FC236}">
                  <a16:creationId xmlns:a16="http://schemas.microsoft.com/office/drawing/2014/main" id="{B87253A2-668F-D4A6-1B3B-4A7C5CDC1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3" t="18391" b="20613"/>
            <a:stretch/>
          </p:blipFill>
          <p:spPr>
            <a:xfrm>
              <a:off x="9355213" y="2661850"/>
              <a:ext cx="1998586" cy="1594426"/>
            </a:xfrm>
            <a:prstGeom prst="rect">
              <a:avLst/>
            </a:prstGeom>
          </p:spPr>
        </p:pic>
      </p:grpSp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FBB52F2D-3EE2-07E3-650A-3A496F001B9A}"/>
              </a:ext>
            </a:extLst>
          </p:cNvPr>
          <p:cNvSpPr/>
          <p:nvPr/>
        </p:nvSpPr>
        <p:spPr>
          <a:xfrm>
            <a:off x="1110499" y="4275304"/>
            <a:ext cx="10906760" cy="114152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000" dirty="0">
                <a:solidFill>
                  <a:srgbClr val="020873"/>
                </a:solidFill>
              </a:rPr>
              <a:t>Hvis netværket er godt, vil vi gerne have…</a:t>
            </a:r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ED17E288-5C11-840E-6C62-2E57BAE937E4}"/>
              </a:ext>
            </a:extLst>
          </p:cNvPr>
          <p:cNvGrpSpPr/>
          <p:nvPr/>
        </p:nvGrpSpPr>
        <p:grpSpPr>
          <a:xfrm>
            <a:off x="1136153" y="5548558"/>
            <a:ext cx="10156003" cy="748400"/>
            <a:chOff x="1136153" y="5548558"/>
            <a:chExt cx="10156003" cy="748400"/>
          </a:xfrm>
        </p:grpSpPr>
        <p:grpSp>
          <p:nvGrpSpPr>
            <p:cNvPr id="13" name="Gruppe 12">
              <a:extLst>
                <a:ext uri="{FF2B5EF4-FFF2-40B4-BE49-F238E27FC236}">
                  <a16:creationId xmlns:a16="http://schemas.microsoft.com/office/drawing/2014/main" id="{A3F9107B-E2A1-E432-C287-B1025DFF84F9}"/>
                </a:ext>
              </a:extLst>
            </p:cNvPr>
            <p:cNvGrpSpPr/>
            <p:nvPr/>
          </p:nvGrpSpPr>
          <p:grpSpPr>
            <a:xfrm>
              <a:off x="1136153" y="5548558"/>
              <a:ext cx="7346685" cy="748400"/>
              <a:chOff x="1136153" y="5548558"/>
              <a:chExt cx="7346685" cy="7484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kstfelt 15">
                    <a:extLst>
                      <a:ext uri="{FF2B5EF4-FFF2-40B4-BE49-F238E27FC236}">
                        <a16:creationId xmlns:a16="http://schemas.microsoft.com/office/drawing/2014/main" id="{76623FBE-A5C6-CE5B-3DF7-B0BCCE4315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36153" y="5548558"/>
                    <a:ext cx="172752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4000" i="1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da-DK" sz="4000" dirty="0"/>
                  </a:p>
                </p:txBody>
              </p:sp>
            </mc:Choice>
            <mc:Fallback>
              <p:sp>
                <p:nvSpPr>
                  <p:cNvPr id="16" name="Tekstfelt 15">
                    <a:extLst>
                      <a:ext uri="{FF2B5EF4-FFF2-40B4-BE49-F238E27FC236}">
                        <a16:creationId xmlns:a16="http://schemas.microsoft.com/office/drawing/2014/main" id="{76623FBE-A5C6-CE5B-3DF7-B0BCCE431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6153" y="5548558"/>
                    <a:ext cx="172752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kstfelt 16">
                    <a:extLst>
                      <a:ext uri="{FF2B5EF4-FFF2-40B4-BE49-F238E27FC236}">
                        <a16:creationId xmlns:a16="http://schemas.microsoft.com/office/drawing/2014/main" id="{FB75BA68-9D72-F5CE-BCD1-6D84E40979F5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759" y="5569617"/>
                    <a:ext cx="173938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4000" i="1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da-DK" sz="4000" dirty="0"/>
                  </a:p>
                </p:txBody>
              </p:sp>
            </mc:Choice>
            <mc:Fallback>
              <p:sp>
                <p:nvSpPr>
                  <p:cNvPr id="17" name="Tekstfelt 16">
                    <a:extLst>
                      <a:ext uri="{FF2B5EF4-FFF2-40B4-BE49-F238E27FC236}">
                        <a16:creationId xmlns:a16="http://schemas.microsoft.com/office/drawing/2014/main" id="{FB75BA68-9D72-F5CE-BCD1-6D84E4097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6759" y="5569617"/>
                    <a:ext cx="1739387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kstfelt 18">
                    <a:extLst>
                      <a:ext uri="{FF2B5EF4-FFF2-40B4-BE49-F238E27FC236}">
                        <a16:creationId xmlns:a16="http://schemas.microsoft.com/office/drawing/2014/main" id="{00743714-3492-EA17-8DF8-5BE40EA63DF2}"/>
                      </a:ext>
                    </a:extLst>
                  </p:cNvPr>
                  <p:cNvSpPr txBox="1"/>
                  <p:nvPr/>
                </p:nvSpPr>
                <p:spPr>
                  <a:xfrm>
                    <a:off x="6743451" y="5589072"/>
                    <a:ext cx="173938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da-DK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4000" i="1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da-DK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da-DK" sz="4000" dirty="0"/>
                  </a:p>
                </p:txBody>
              </p:sp>
            </mc:Choice>
            <mc:Fallback>
              <p:sp>
                <p:nvSpPr>
                  <p:cNvPr id="19" name="Tekstfelt 18">
                    <a:extLst>
                      <a:ext uri="{FF2B5EF4-FFF2-40B4-BE49-F238E27FC236}">
                        <a16:creationId xmlns:a16="http://schemas.microsoft.com/office/drawing/2014/main" id="{00743714-3492-EA17-8DF8-5BE40EA63D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3451" y="5589072"/>
                    <a:ext cx="1739387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a-D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kstfelt 14">
                  <a:extLst>
                    <a:ext uri="{FF2B5EF4-FFF2-40B4-BE49-F238E27FC236}">
                      <a16:creationId xmlns:a16="http://schemas.microsoft.com/office/drawing/2014/main" id="{7A3FE0F1-4D1F-00B8-5ED1-5B3FED6236B8}"/>
                    </a:ext>
                  </a:extLst>
                </p:cNvPr>
                <p:cNvSpPr txBox="1"/>
                <p:nvPr/>
              </p:nvSpPr>
              <p:spPr>
                <a:xfrm>
                  <a:off x="9556488" y="5589072"/>
                  <a:ext cx="173566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a-DK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a-DK" sz="4000" i="1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da-DK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a-DK" sz="4000" dirty="0"/>
                </a:p>
              </p:txBody>
            </p:sp>
          </mc:Choice>
          <mc:Fallback>
            <p:sp>
              <p:nvSpPr>
                <p:cNvPr id="15" name="Tekstfelt 14">
                  <a:extLst>
                    <a:ext uri="{FF2B5EF4-FFF2-40B4-BE49-F238E27FC236}">
                      <a16:creationId xmlns:a16="http://schemas.microsoft.com/office/drawing/2014/main" id="{7A3FE0F1-4D1F-00B8-5ED1-5B3FED623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6488" y="5589072"/>
                  <a:ext cx="1735668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a-DK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ktangel: afrundede hjørner 2">
                <a:extLst>
                  <a:ext uri="{FF2B5EF4-FFF2-40B4-BE49-F238E27FC236}">
                    <a16:creationId xmlns:a16="http://schemas.microsoft.com/office/drawing/2014/main" id="{4685D5DA-6690-C2EC-2FA9-FD85625F3959}"/>
                  </a:ext>
                </a:extLst>
              </p:cNvPr>
              <p:cNvSpPr/>
              <p:nvPr/>
            </p:nvSpPr>
            <p:spPr>
              <a:xfrm>
                <a:off x="4335687" y="2527364"/>
                <a:ext cx="3759200" cy="314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4000" dirty="0"/>
                  <a:t>Det vil sige, vi ønsker at…</a:t>
                </a:r>
              </a:p>
              <a:p>
                <a:pPr algn="ctr"/>
                <a:endParaRPr lang="da-DK" sz="4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40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da-DK" sz="4000" dirty="0"/>
              </a:p>
            </p:txBody>
          </p:sp>
        </mc:Choice>
        <mc:Fallback>
          <p:sp>
            <p:nvSpPr>
              <p:cNvPr id="3" name="Rektangel: afrundede hjørner 2">
                <a:extLst>
                  <a:ext uri="{FF2B5EF4-FFF2-40B4-BE49-F238E27FC236}">
                    <a16:creationId xmlns:a16="http://schemas.microsoft.com/office/drawing/2014/main" id="{4685D5DA-6690-C2EC-2FA9-FD85625F3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87" y="2527364"/>
                <a:ext cx="3759200" cy="314960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675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32D35-0C2A-D343-3CFD-D6CE4AFF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Derfor…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23A8C89-D0ED-1308-2E15-3DB6A2E130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… forsøger man at minimere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a-DK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a-DK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a-DK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36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p>
                            <m:sSupPr>
                              <m:ctrlPr>
                                <a:rPr lang="da-DK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da-DK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da-DK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sz="36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23A8C89-D0ED-1308-2E15-3DB6A2E13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9538A554-54C4-468F-0CA4-528FE7E5B7E4}"/>
              </a:ext>
            </a:extLst>
          </p:cNvPr>
          <p:cNvCxnSpPr>
            <a:cxnSpLocks/>
          </p:cNvCxnSpPr>
          <p:nvPr/>
        </p:nvCxnSpPr>
        <p:spPr>
          <a:xfrm flipH="1">
            <a:off x="6928646" y="1690688"/>
            <a:ext cx="772634" cy="13129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4280FE1F-DB0F-B5D2-6C46-BE0D45BDB48B}"/>
              </a:ext>
            </a:extLst>
          </p:cNvPr>
          <p:cNvSpPr txBox="1"/>
          <p:nvPr/>
        </p:nvSpPr>
        <p:spPr>
          <a:xfrm>
            <a:off x="7843521" y="1137919"/>
            <a:ext cx="3907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Tabsfunktion (lost </a:t>
            </a:r>
            <a:r>
              <a:rPr lang="da-DK" sz="2800" dirty="0" err="1"/>
              <a:t>function</a:t>
            </a:r>
            <a:r>
              <a:rPr lang="da-DK" sz="2800" dirty="0"/>
              <a:t>, </a:t>
            </a:r>
            <a:r>
              <a:rPr lang="da-DK" sz="2800" dirty="0" err="1"/>
              <a:t>error</a:t>
            </a:r>
            <a:r>
              <a:rPr lang="da-DK" sz="2800" dirty="0"/>
              <a:t> </a:t>
            </a:r>
            <a:r>
              <a:rPr lang="da-DK" sz="2800" dirty="0" err="1"/>
              <a:t>function</a:t>
            </a:r>
            <a:r>
              <a:rPr lang="da-DK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569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F18E3-87F3-9DF2-CF19-F5730625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da-DK" dirty="0"/>
              <a:t>          </a:t>
            </a:r>
            <a:r>
              <a:rPr lang="da-DK" dirty="0" err="1"/>
              <a:t>Perceptroner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060CF9-A4D1-A4BC-8E23-C43197C05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429000"/>
            <a:ext cx="6489031" cy="2001092"/>
          </a:xfrm>
        </p:spPr>
        <p:txBody>
          <a:bodyPr>
            <a:normAutofit/>
          </a:bodyPr>
          <a:lstStyle/>
          <a:p>
            <a:r>
              <a:rPr lang="da-DK" sz="4000" dirty="0"/>
              <a:t>Hvordan lærte du at genkende hunde på billeder?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Billede 5" descr="Et billede, der indeholder person, Ansigt, indendørs, tøj&#10;&#10;Automatisk genereret beskrivelse">
            <a:extLst>
              <a:ext uri="{FF2B5EF4-FFF2-40B4-BE49-F238E27FC236}">
                <a16:creationId xmlns:a16="http://schemas.microsoft.com/office/drawing/2014/main" id="{CB19F3FA-D253-E7AE-970E-D357973C6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r="29322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1" name="Arc 30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Billede 6" descr="Et billede, der indeholder Elektrisk blå, Grafik, blå/nedtrykt, Font/skrifttype&#10;&#10;Automatisk genereret beskrivelse">
            <a:extLst>
              <a:ext uri="{FF2B5EF4-FFF2-40B4-BE49-F238E27FC236}">
                <a16:creationId xmlns:a16="http://schemas.microsoft.com/office/drawing/2014/main" id="{C7D27D9C-8F41-CCA3-F19C-7A7372595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9" r="-3" b="6359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1811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5EAD7-0643-3CA0-8B03-7FF8F657B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Tabsfunktionen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7A5C59B-BB33-326D-DA89-C21294B02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931" y="2627587"/>
                <a:ext cx="10515600" cy="1168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da-DK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a-DK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a-DK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a-DK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a-DK" sz="28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p>
                            <m:sSupPr>
                              <m:ctrlPr>
                                <a:rPr lang="da-DK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da-DK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da-DK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a-DK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7A5C59B-BB33-326D-DA89-C21294B02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931" y="2627587"/>
                <a:ext cx="10515600" cy="1168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0C852659-B3CA-8A2B-2E7D-C59BAA5E0B88}"/>
              </a:ext>
            </a:extLst>
          </p:cNvPr>
          <p:cNvCxnSpPr>
            <a:cxnSpLocks/>
          </p:cNvCxnSpPr>
          <p:nvPr/>
        </p:nvCxnSpPr>
        <p:spPr>
          <a:xfrm flipH="1" flipV="1">
            <a:off x="4258967" y="3668368"/>
            <a:ext cx="162560" cy="1168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3A72DB11-DF8C-E800-1253-00C89EA40BF3}"/>
              </a:ext>
            </a:extLst>
          </p:cNvPr>
          <p:cNvCxnSpPr>
            <a:cxnSpLocks/>
          </p:cNvCxnSpPr>
          <p:nvPr/>
        </p:nvCxnSpPr>
        <p:spPr>
          <a:xfrm flipV="1">
            <a:off x="6096000" y="3786954"/>
            <a:ext cx="0" cy="10498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EAC6F524-A5DA-2FA0-0104-C49665CC82CE}"/>
              </a:ext>
            </a:extLst>
          </p:cNvPr>
          <p:cNvCxnSpPr>
            <a:cxnSpLocks/>
          </p:cNvCxnSpPr>
          <p:nvPr/>
        </p:nvCxnSpPr>
        <p:spPr>
          <a:xfrm flipV="1">
            <a:off x="7620000" y="3668368"/>
            <a:ext cx="1104900" cy="1203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66AA5A59-989B-3798-6789-F67A5153A545}"/>
                  </a:ext>
                </a:extLst>
              </p:cNvPr>
              <p:cNvSpPr txBox="1"/>
              <p:nvPr/>
            </p:nvSpPr>
            <p:spPr>
              <a:xfrm>
                <a:off x="1830051" y="4836768"/>
                <a:ext cx="7691016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2800" dirty="0"/>
                  <a:t>Alle outputværdierne afhænger af </a:t>
                </a:r>
                <a:r>
                  <a:rPr lang="da-DK" sz="2800" u="sng" dirty="0"/>
                  <a:t>alle</a:t>
                </a:r>
                <a:r>
                  <a:rPr lang="da-DK" sz="2800" dirty="0"/>
                  <a:t> vægtene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2800" dirty="0"/>
                  <a:t>Find de værdier af vægtene som minimerer </a:t>
                </a:r>
                <a14:m>
                  <m:oMath xmlns:m="http://schemas.openxmlformats.org/officeDocument/2006/math">
                    <m:r>
                      <a:rPr lang="da-DK" sz="2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da-DK" sz="2800" dirty="0"/>
              </a:p>
            </p:txBody>
          </p:sp>
        </mc:Choice>
        <mc:Fallback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66AA5A59-989B-3798-6789-F67A5153A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51" y="4836768"/>
                <a:ext cx="7691016" cy="1384995"/>
              </a:xfrm>
              <a:prstGeom prst="rect">
                <a:avLst/>
              </a:prstGeom>
              <a:blipFill>
                <a:blip r:embed="rId3"/>
                <a:stretch>
                  <a:fillRect l="-1426" t="-4386" r="-713" b="-1096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ladsholder til indhold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1855863C-3DDD-DB0F-ECD2-CEF004D39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75" y="1372211"/>
            <a:ext cx="3116694" cy="15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45085-4FA6-5B9E-7DD7-3C32FEB5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I princippet…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152886-F939-F59C-0305-EF40B3B02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Løs et system af flere hundrede/tusinder/millioner/milliarder ligninger, som ikke er lineære og som er koblet til hinanden…</a:t>
            </a:r>
          </a:p>
        </p:txBody>
      </p:sp>
      <p:sp>
        <p:nvSpPr>
          <p:cNvPr id="4" name="Rektangel: afrundede hjørner 3">
            <a:extLst>
              <a:ext uri="{FF2B5EF4-FFF2-40B4-BE49-F238E27FC236}">
                <a16:creationId xmlns:a16="http://schemas.microsoft.com/office/drawing/2014/main" id="{C3912A0F-3397-5F95-05E4-C9DB79BB63E3}"/>
              </a:ext>
            </a:extLst>
          </p:cNvPr>
          <p:cNvSpPr/>
          <p:nvPr/>
        </p:nvSpPr>
        <p:spPr>
          <a:xfrm>
            <a:off x="2301240" y="2875280"/>
            <a:ext cx="7589520" cy="378968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2800" dirty="0">
                <a:solidFill>
                  <a:srgbClr val="020873"/>
                </a:solidFill>
              </a:rPr>
              <a:t>Men…</a:t>
            </a:r>
          </a:p>
          <a:p>
            <a:pPr algn="ctr"/>
            <a:endParaRPr lang="da-DK" sz="2800" dirty="0">
              <a:solidFill>
                <a:srgbClr val="020873"/>
              </a:solidFill>
            </a:endParaRPr>
          </a:p>
          <a:p>
            <a:pPr marL="514350" indent="-514350" algn="ctr">
              <a:buAutoNum type="arabicParenR"/>
            </a:pPr>
            <a:r>
              <a:rPr lang="da-DK" sz="2800" dirty="0">
                <a:solidFill>
                  <a:srgbClr val="020873"/>
                </a:solidFill>
              </a:rPr>
              <a:t>Det er beregningsmæssigt ALT for tungt</a:t>
            </a:r>
          </a:p>
          <a:p>
            <a:pPr marL="514350" indent="-514350" algn="ctr">
              <a:buAutoNum type="arabicParenR"/>
            </a:pPr>
            <a:endParaRPr lang="da-DK" sz="2800" dirty="0">
              <a:solidFill>
                <a:srgbClr val="020873"/>
              </a:solidFill>
            </a:endParaRPr>
          </a:p>
          <a:p>
            <a:pPr algn="ctr"/>
            <a:r>
              <a:rPr lang="da-DK" sz="2800" dirty="0">
                <a:solidFill>
                  <a:srgbClr val="020873"/>
                </a:solidFill>
              </a:rPr>
              <a:t>og/eller</a:t>
            </a:r>
          </a:p>
          <a:p>
            <a:pPr algn="ctr"/>
            <a:endParaRPr lang="da-DK" sz="2800" dirty="0">
              <a:solidFill>
                <a:srgbClr val="020873"/>
              </a:solidFill>
            </a:endParaRPr>
          </a:p>
          <a:p>
            <a:pPr algn="ctr"/>
            <a:r>
              <a:rPr lang="da-DK" sz="2800" dirty="0">
                <a:solidFill>
                  <a:srgbClr val="020873"/>
                </a:solidFill>
              </a:rPr>
              <a:t>2) Det kræver ALT for meget hukommelse</a:t>
            </a:r>
          </a:p>
        </p:txBody>
      </p:sp>
    </p:spTree>
    <p:extLst>
      <p:ext uri="{BB962C8B-B14F-4D97-AF65-F5344CB8AC3E}">
        <p14:creationId xmlns:p14="http://schemas.microsoft.com/office/powerpoint/2010/main" val="42017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D698D-72ED-7588-6C70-BC36CDD2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Nu skal vi bare bestemme alle de partielle afledede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endParaRPr lang="da-DK" dirty="0"/>
          </a:p>
        </p:txBody>
      </p:sp>
      <p:pic>
        <p:nvPicPr>
          <p:cNvPr id="4" name="Pladsholder til indhold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B003094C-BBC1-98A3-3145-C9BCDFC7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61" y="1690688"/>
            <a:ext cx="6487487" cy="3282669"/>
          </a:xfrm>
          <a:prstGeom prst="rect">
            <a:avLst/>
          </a:prstGeom>
        </p:spPr>
      </p:pic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CE24F3B3-0284-8A22-2C0B-C010E526EAD7}"/>
              </a:ext>
            </a:extLst>
          </p:cNvPr>
          <p:cNvSpPr/>
          <p:nvPr/>
        </p:nvSpPr>
        <p:spPr>
          <a:xfrm>
            <a:off x="959770" y="5167312"/>
            <a:ext cx="10649607" cy="132556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2800" dirty="0">
                <a:solidFill>
                  <a:srgbClr val="020873"/>
                </a:solidFill>
              </a:rPr>
              <a:t>En beregningsmæssig ”finte”: Opdater vægtene bagfra og ud…</a:t>
            </a:r>
          </a:p>
          <a:p>
            <a:r>
              <a:rPr lang="da-DK" sz="2800" dirty="0">
                <a:solidFill>
                  <a:srgbClr val="020873"/>
                </a:solidFill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78101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A2CE0-BED1-1843-9176-91C3ABFE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da-DK" sz="3200" dirty="0"/>
            </a:br>
            <a:r>
              <a:rPr lang="da-DK" sz="3200" dirty="0"/>
              <a:t>Eksempler på opdateringsregler (BACKPROPAGATION)</a:t>
            </a:r>
          </a:p>
        </p:txBody>
      </p:sp>
      <p:pic>
        <p:nvPicPr>
          <p:cNvPr id="4" name="Pladsholder til indhold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602CB56D-7C4B-DB90-2992-0B34FC388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1" y="2321524"/>
            <a:ext cx="5206299" cy="26343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ktangel: afrundede hjørner 6">
                <a:extLst>
                  <a:ext uri="{FF2B5EF4-FFF2-40B4-BE49-F238E27FC236}">
                    <a16:creationId xmlns:a16="http://schemas.microsoft.com/office/drawing/2014/main" id="{280729A8-3553-865F-D5BD-914936C9B61D}"/>
                  </a:ext>
                </a:extLst>
              </p:cNvPr>
              <p:cNvSpPr/>
              <p:nvPr/>
            </p:nvSpPr>
            <p:spPr>
              <a:xfrm>
                <a:off x="6436008" y="2182822"/>
                <a:ext cx="5542981" cy="291179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a-DK" sz="2400" b="0" u="sng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Opdatering af </a:t>
                </a:r>
                <a14:m>
                  <m:oMath xmlns:m="http://schemas.openxmlformats.org/officeDocument/2006/math">
                    <m:r>
                      <a:rPr lang="da-DK" sz="2400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a-DK" sz="2400" b="0" u="sng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-vægtene</a:t>
                </a:r>
              </a:p>
              <a:p>
                <a:endParaRPr lang="da-DK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da-DK" sz="2400" b="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a-DK" sz="24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da-DK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a-DK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a-DK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ektangel: afrundede hjørner 6">
                <a:extLst>
                  <a:ext uri="{FF2B5EF4-FFF2-40B4-BE49-F238E27FC236}">
                    <a16:creationId xmlns:a16="http://schemas.microsoft.com/office/drawing/2014/main" id="{280729A8-3553-865F-D5BD-914936C9B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008" y="2182822"/>
                <a:ext cx="5542981" cy="29117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194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06ABC-135C-2451-BD5F-CD53A448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BACKPROPAGATION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FBB9B2C-8D6C-0679-8BCD-8E270594D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Sådan fortsætter man…</a:t>
            </a:r>
          </a:p>
        </p:txBody>
      </p:sp>
      <p:pic>
        <p:nvPicPr>
          <p:cNvPr id="6" name="Pladsholder til indhold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AFE17CD3-E5B5-886C-E96F-317869D05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96" y="3677512"/>
            <a:ext cx="5206299" cy="263438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953B603-8734-90D6-9058-50442DD40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766" y="1825625"/>
            <a:ext cx="5827033" cy="296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24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01BD6-DD3D-80CD-01BA-A05316F9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290" y="588500"/>
            <a:ext cx="9392421" cy="1330841"/>
          </a:xfrm>
        </p:spPr>
        <p:txBody>
          <a:bodyPr>
            <a:normAutofit/>
          </a:bodyPr>
          <a:lstStyle/>
          <a:p>
            <a:r>
              <a:rPr lang="da-DK" dirty="0"/>
              <a:t>Altså…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7C1A615-24EF-5645-DC81-91F9D2D50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98362"/>
            <a:ext cx="6109766" cy="3917773"/>
          </a:xfrm>
        </p:spPr>
        <p:txBody>
          <a:bodyPr>
            <a:noAutofit/>
          </a:bodyPr>
          <a:lstStyle/>
          <a:p>
            <a:r>
              <a:rPr lang="da-DK" dirty="0"/>
              <a:t>Sæt alle vægtene til noget tilfældigt</a:t>
            </a:r>
          </a:p>
          <a:p>
            <a:r>
              <a:rPr lang="da-DK" dirty="0"/>
              <a:t>Lav </a:t>
            </a:r>
            <a:r>
              <a:rPr lang="da-DK" u="sng" dirty="0"/>
              <a:t>feedforward</a:t>
            </a:r>
            <a:r>
              <a:rPr lang="da-DK" dirty="0"/>
              <a:t> (giver outputværdier for alle neuronerne)</a:t>
            </a:r>
          </a:p>
          <a:p>
            <a:r>
              <a:rPr lang="da-DK" dirty="0"/>
              <a:t>Opdater vægtene vha. </a:t>
            </a:r>
            <a:r>
              <a:rPr lang="da-DK" u="sng" dirty="0" err="1"/>
              <a:t>backpropagation</a:t>
            </a:r>
            <a:endParaRPr lang="da-DK" u="sng" dirty="0"/>
          </a:p>
          <a:p>
            <a:r>
              <a:rPr lang="da-DK" dirty="0"/>
              <a:t>Gentag indtil vægtene ikke ændrer sig ret meget (vi har nu fundet et lokalt minimum for tabsfunktionen)</a:t>
            </a:r>
          </a:p>
        </p:txBody>
      </p:sp>
      <p:pic>
        <p:nvPicPr>
          <p:cNvPr id="4" name="Pladsholder til indhold 4" descr="Et billede, der indeholder linje/række, diagram, Font/skrifttype, Kurve&#10;&#10;Automatisk genereret beskrivelse">
            <a:extLst>
              <a:ext uri="{FF2B5EF4-FFF2-40B4-BE49-F238E27FC236}">
                <a16:creationId xmlns:a16="http://schemas.microsoft.com/office/drawing/2014/main" id="{8CE752CF-72D2-7AD4-6C47-C80AED08C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853774"/>
            <a:ext cx="4788505" cy="24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1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4F666-4B49-F8C9-86BB-6E783C461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A48B9-EB9B-3A43-A941-3CE06852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sz="4000" dirty="0"/>
              <a:t>Hvordan vurderer man hvor godt netværket </a:t>
            </a:r>
            <a:r>
              <a:rPr lang="da-DK" dirty="0"/>
              <a:t>er?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C6E59B-C678-B292-EAA5-5510A73A6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da-DK" dirty="0"/>
              <a:t>Hvis man har ekstra data (TESTDATA) kan man prøve at lade netværket prædiktere på det datasæt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5467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6E845-CFA8-262B-E046-E4A416B14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9047D-0D02-F66D-3179-087D697D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da-DK" sz="3600" dirty="0"/>
            </a:br>
            <a:r>
              <a:rPr lang="da-DK" sz="3600" dirty="0"/>
              <a:t>Hvordan vurderer man hvor godt netværket er?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C80D177-0E34-667F-DBE8-154FD3184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da-DK" dirty="0"/>
              <a:t>Hvis man har ekstra data (TESTDATA) kan man prøve at lade netværket prædiktere på det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Confusion</a:t>
            </a:r>
            <a:r>
              <a:rPr lang="da-DK" dirty="0"/>
              <a:t> matrix: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C5B07991-D55B-D058-1C7F-BA3332F2B39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3106"/>
          <a:ext cx="8808720" cy="2158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6240">
                  <a:extLst>
                    <a:ext uri="{9D8B030D-6E8A-4147-A177-3AD203B41FA5}">
                      <a16:colId xmlns:a16="http://schemas.microsoft.com/office/drawing/2014/main" val="579227512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353535665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3148899085"/>
                    </a:ext>
                  </a:extLst>
                </a:gridCol>
              </a:tblGrid>
              <a:tr h="606778">
                <a:tc>
                  <a:txBody>
                    <a:bodyPr/>
                    <a:lstStyle/>
                    <a:p>
                      <a:endParaRPr lang="da-D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800" dirty="0"/>
                        <a:t>Prædikteret hund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800" dirty="0"/>
                        <a:t>Prædikteret ikke hund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116411"/>
                  </a:ext>
                </a:extLst>
              </a:tr>
              <a:tr h="606778">
                <a:tc>
                  <a:txBody>
                    <a:bodyPr/>
                    <a:lstStyle/>
                    <a:p>
                      <a:r>
                        <a:rPr lang="da-DK" sz="2800" dirty="0"/>
                        <a:t>Faktisk hund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2504"/>
                  </a:ext>
                </a:extLst>
              </a:tr>
              <a:tr h="606778">
                <a:tc>
                  <a:txBody>
                    <a:bodyPr/>
                    <a:lstStyle/>
                    <a:p>
                      <a:r>
                        <a:rPr lang="da-DK" sz="2800" dirty="0"/>
                        <a:t>Faktisk ikke hund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800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32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111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C4FB-52C1-564C-2299-00C0A873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D86757-2BB7-29F6-F21E-FBDACE86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600" dirty="0"/>
              <a:t>Hvordan vurderer man, hvor godt netværket er?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3ABF12-AF39-03B0-1B49-99030BAFC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da-DK" dirty="0"/>
              <a:t>Hvis man har ekstra data (TESTDATA) kan man prøve at lade netværket prædiktere på det.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Confusion</a:t>
            </a:r>
            <a:r>
              <a:rPr lang="da-DK" dirty="0"/>
              <a:t> matrix: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5EBEC547-4F81-2DDE-68C0-956401B1C7FD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3106"/>
          <a:ext cx="8808720" cy="2158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6240">
                  <a:extLst>
                    <a:ext uri="{9D8B030D-6E8A-4147-A177-3AD203B41FA5}">
                      <a16:colId xmlns:a16="http://schemas.microsoft.com/office/drawing/2014/main" val="579227512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353535665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3148899085"/>
                    </a:ext>
                  </a:extLst>
                </a:gridCol>
              </a:tblGrid>
              <a:tr h="606778">
                <a:tc>
                  <a:txBody>
                    <a:bodyPr/>
                    <a:lstStyle/>
                    <a:p>
                      <a:endParaRPr lang="da-D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800" dirty="0"/>
                        <a:t>Prædikteret hund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800" dirty="0"/>
                        <a:t>Prædikteret ikke hund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116411"/>
                  </a:ext>
                </a:extLst>
              </a:tr>
              <a:tr h="606778">
                <a:tc>
                  <a:txBody>
                    <a:bodyPr/>
                    <a:lstStyle/>
                    <a:p>
                      <a:r>
                        <a:rPr lang="da-DK" sz="2800" dirty="0"/>
                        <a:t>Faktisk hund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800" dirty="0"/>
                        <a:t>41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2504"/>
                  </a:ext>
                </a:extLst>
              </a:tr>
              <a:tr h="606778">
                <a:tc>
                  <a:txBody>
                    <a:bodyPr/>
                    <a:lstStyle/>
                    <a:p>
                      <a:r>
                        <a:rPr lang="da-DK" sz="2800" dirty="0"/>
                        <a:t>Faktisk ikke hund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8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3255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ktangel: afrundede hjørner 6">
                <a:extLst>
                  <a:ext uri="{FF2B5EF4-FFF2-40B4-BE49-F238E27FC236}">
                    <a16:creationId xmlns:a16="http://schemas.microsoft.com/office/drawing/2014/main" id="{A9CED2D9-7D68-8266-E916-2B3772A2B098}"/>
                  </a:ext>
                </a:extLst>
              </p:cNvPr>
              <p:cNvSpPr/>
              <p:nvPr/>
            </p:nvSpPr>
            <p:spPr>
              <a:xfrm>
                <a:off x="6979920" y="1531355"/>
                <a:ext cx="4028440" cy="130128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a-DK" sz="2800" dirty="0">
                    <a:solidFill>
                      <a:schemeClr val="accent1"/>
                    </a:solidFill>
                  </a:rPr>
                  <a:t>Classification </a:t>
                </a:r>
                <a:r>
                  <a:rPr lang="da-DK" sz="2800" dirty="0" err="1">
                    <a:solidFill>
                      <a:schemeClr val="accent1"/>
                    </a:solidFill>
                  </a:rPr>
                  <a:t>accuracy</a:t>
                </a:r>
                <a:r>
                  <a:rPr lang="da-DK" sz="2800" dirty="0">
                    <a:solidFill>
                      <a:schemeClr val="accent1"/>
                    </a:solidFill>
                  </a:rPr>
                  <a:t> (CA) på </a:t>
                </a:r>
                <a14:m>
                  <m:oMath xmlns:m="http://schemas.openxmlformats.org/officeDocument/2006/math">
                    <m:r>
                      <a:rPr lang="da-DK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94%</m:t>
                    </m:r>
                  </m:oMath>
                </a14:m>
                <a:endParaRPr lang="da-DK" sz="2800" dirty="0">
                  <a:solidFill>
                    <a:schemeClr val="accent1"/>
                  </a:solidFill>
                </a:endParaRPr>
              </a:p>
              <a:p>
                <a:pPr algn="ctr"/>
                <a:endParaRPr lang="da-DK" dirty="0"/>
              </a:p>
            </p:txBody>
          </p:sp>
        </mc:Choice>
        <mc:Fallback>
          <p:sp>
            <p:nvSpPr>
              <p:cNvPr id="7" name="Rektangel: afrundede hjørner 6">
                <a:extLst>
                  <a:ext uri="{FF2B5EF4-FFF2-40B4-BE49-F238E27FC236}">
                    <a16:creationId xmlns:a16="http://schemas.microsoft.com/office/drawing/2014/main" id="{A9CED2D9-7D68-8266-E916-2B3772A2B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920" y="1531355"/>
                <a:ext cx="4028440" cy="1301283"/>
              </a:xfrm>
              <a:prstGeom prst="roundRect">
                <a:avLst/>
              </a:prstGeom>
              <a:blipFill>
                <a:blip r:embed="rId2"/>
                <a:stretch>
                  <a:fillRect t="-138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DCE16174-75C5-EC84-701C-9BDB0B091A92}"/>
              </a:ext>
            </a:extLst>
          </p:cNvPr>
          <p:cNvCxnSpPr>
            <a:cxnSpLocks/>
          </p:cNvCxnSpPr>
          <p:nvPr/>
        </p:nvCxnSpPr>
        <p:spPr>
          <a:xfrm flipH="1">
            <a:off x="8046720" y="2962169"/>
            <a:ext cx="568960" cy="1016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1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83A8F-C29C-12CF-E9ED-5E03A194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303" y="333594"/>
            <a:ext cx="9420497" cy="1325563"/>
          </a:xfrm>
        </p:spPr>
        <p:txBody>
          <a:bodyPr>
            <a:normAutofit/>
          </a:bodyPr>
          <a:lstStyle/>
          <a:p>
            <a:br>
              <a:rPr lang="da-DK" sz="3600" dirty="0"/>
            </a:br>
            <a:r>
              <a:rPr lang="da-DK" sz="3600" dirty="0"/>
              <a:t>Hvordan vurderer man, hvor godt netværket er?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6B137F7-0F3B-E8D8-3E1F-434473AB2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2) Hvis man </a:t>
            </a:r>
            <a:r>
              <a:rPr lang="da-DK" u="sng" dirty="0"/>
              <a:t>ikke</a:t>
            </a:r>
            <a:r>
              <a:rPr lang="da-DK" dirty="0"/>
              <a:t> har testdata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sz="7200" dirty="0"/>
              <a:t>KRYDSVALIDERING</a:t>
            </a:r>
          </a:p>
        </p:txBody>
      </p:sp>
    </p:spTree>
    <p:extLst>
      <p:ext uri="{BB962C8B-B14F-4D97-AF65-F5344CB8AC3E}">
        <p14:creationId xmlns:p14="http://schemas.microsoft.com/office/powerpoint/2010/main" val="246811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BB9-B4BF-E220-5BDC-84D4C32E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 err="1"/>
              <a:t>Perceptroner</a:t>
            </a:r>
            <a:r>
              <a:rPr lang="da-DK" dirty="0"/>
              <a:t> – hunde versus mus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449D07C-FBDD-38B7-476F-48994069C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Lad computeren lære at kende forskel på hunde og mus!</a:t>
            </a:r>
          </a:p>
          <a:p>
            <a:endParaRPr lang="da-DK" dirty="0"/>
          </a:p>
        </p:txBody>
      </p:sp>
      <p:pic>
        <p:nvPicPr>
          <p:cNvPr id="5" name="Billede 4" descr="Et billede, der indeholder mus, rotte, gnaver, Muroidea&#10;&#10;Automatisk genereret beskrivelse">
            <a:extLst>
              <a:ext uri="{FF2B5EF4-FFF2-40B4-BE49-F238E27FC236}">
                <a16:creationId xmlns:a16="http://schemas.microsoft.com/office/drawing/2014/main" id="{F4A7D2C4-AB8D-CD45-0F06-EAE7DCAE1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19" y="2466473"/>
            <a:ext cx="1723181" cy="1654180"/>
          </a:xfrm>
          <a:prstGeom prst="rect">
            <a:avLst/>
          </a:prstGeom>
        </p:spPr>
      </p:pic>
      <p:pic>
        <p:nvPicPr>
          <p:cNvPr id="7" name="Billede 6" descr="Et billede, der indeholder pattedyr, gnaver, rotte, Muroidea&#10;&#10;Automatisk genereret beskrivelse">
            <a:extLst>
              <a:ext uri="{FF2B5EF4-FFF2-40B4-BE49-F238E27FC236}">
                <a16:creationId xmlns:a16="http://schemas.microsoft.com/office/drawing/2014/main" id="{80636C5A-55C0-749D-FD67-0BF7C002D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78" y="4950163"/>
            <a:ext cx="1870400" cy="1327667"/>
          </a:xfrm>
          <a:prstGeom prst="rect">
            <a:avLst/>
          </a:prstGeom>
        </p:spPr>
      </p:pic>
      <p:pic>
        <p:nvPicPr>
          <p:cNvPr id="9" name="Billede 8" descr="Et billede, der indeholder mus, gnaver, rotte, Muroidea&#10;&#10;Automatisk genereret beskrivelse">
            <a:extLst>
              <a:ext uri="{FF2B5EF4-FFF2-40B4-BE49-F238E27FC236}">
                <a16:creationId xmlns:a16="http://schemas.microsoft.com/office/drawing/2014/main" id="{9C0F7769-9B05-E49B-D015-435E91660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64" y="2374972"/>
            <a:ext cx="3161739" cy="2108056"/>
          </a:xfrm>
          <a:prstGeom prst="rect">
            <a:avLst/>
          </a:prstGeom>
        </p:spPr>
      </p:pic>
      <p:pic>
        <p:nvPicPr>
          <p:cNvPr id="11" name="Billede 10" descr="Et billede, der indeholder pattedyr, græs, hund, kæledyr&#10;&#10;Automatisk genereret beskrivelse">
            <a:extLst>
              <a:ext uri="{FF2B5EF4-FFF2-40B4-BE49-F238E27FC236}">
                <a16:creationId xmlns:a16="http://schemas.microsoft.com/office/drawing/2014/main" id="{57C76063-004E-CCD2-0A0C-7B1E0174F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42" y="2742962"/>
            <a:ext cx="1934626" cy="1289864"/>
          </a:xfrm>
          <a:prstGeom prst="rect">
            <a:avLst/>
          </a:prstGeom>
        </p:spPr>
      </p:pic>
      <p:pic>
        <p:nvPicPr>
          <p:cNvPr id="13" name="Billede 12" descr="Et billede, der indeholder græs, Hunderace, udendørs, kæledyr&#10;&#10;Automatisk genereret beskrivelse">
            <a:extLst>
              <a:ext uri="{FF2B5EF4-FFF2-40B4-BE49-F238E27FC236}">
                <a16:creationId xmlns:a16="http://schemas.microsoft.com/office/drawing/2014/main" id="{19A60F34-E7F2-462A-B307-AB8529114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85" y="4757237"/>
            <a:ext cx="2129589" cy="1419726"/>
          </a:xfrm>
          <a:prstGeom prst="rect">
            <a:avLst/>
          </a:prstGeom>
        </p:spPr>
      </p:pic>
      <p:pic>
        <p:nvPicPr>
          <p:cNvPr id="15" name="Billede 14" descr="Et billede, der indeholder udendørs, kæledyr, græs, Hunderace&#10;&#10;Automatisk genereret beskrivelse">
            <a:extLst>
              <a:ext uri="{FF2B5EF4-FFF2-40B4-BE49-F238E27FC236}">
                <a16:creationId xmlns:a16="http://schemas.microsoft.com/office/drawing/2014/main" id="{62788013-BA35-A00A-660C-3EB0F01AA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834" y="4682953"/>
            <a:ext cx="2166750" cy="15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9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D97DB-CFF0-5FEE-DC3B-8C994A5F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Fem folds krydsvalidering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ACB9F22-281A-89F6-B001-5E89D5B5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33" y="1965007"/>
            <a:ext cx="9669934" cy="40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26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74150-65EF-4285-E736-CE410BDB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526C7-8D14-D5B1-092E-40FF8830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Fem folds krydsvalidering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E955325-1AD9-88CA-34DB-D9AED9DF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26" y="1690687"/>
            <a:ext cx="8109554" cy="3416365"/>
          </a:xfrm>
          <a:prstGeom prst="rect">
            <a:avLst/>
          </a:prstGeom>
        </p:spPr>
      </p:pic>
      <p:sp>
        <p:nvSpPr>
          <p:cNvPr id="6" name="Pil: bøjet nedad 5">
            <a:extLst>
              <a:ext uri="{FF2B5EF4-FFF2-40B4-BE49-F238E27FC236}">
                <a16:creationId xmlns:a16="http://schemas.microsoft.com/office/drawing/2014/main" id="{9CADFC33-560A-0554-F877-A593D5EE8CF6}"/>
              </a:ext>
            </a:extLst>
          </p:cNvPr>
          <p:cNvSpPr/>
          <p:nvPr/>
        </p:nvSpPr>
        <p:spPr>
          <a:xfrm rot="1363405">
            <a:off x="7955280" y="3429000"/>
            <a:ext cx="3271520" cy="1325563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BF4B4C9B-6355-F57C-F45D-2FA274FD076C}"/>
              </a:ext>
            </a:extLst>
          </p:cNvPr>
          <p:cNvGraphicFramePr>
            <a:graphicFrameLocks noGrp="1"/>
          </p:cNvGraphicFramePr>
          <p:nvPr/>
        </p:nvGraphicFramePr>
        <p:xfrm>
          <a:off x="8747761" y="5383742"/>
          <a:ext cx="2895600" cy="11091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15401750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37009374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838382972"/>
                    </a:ext>
                  </a:extLst>
                </a:gridCol>
              </a:tblGrid>
              <a:tr h="369711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735269"/>
                  </a:ext>
                </a:extLst>
              </a:tr>
              <a:tr h="369711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19248"/>
                  </a:ext>
                </a:extLst>
              </a:tr>
              <a:tr h="369711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88021"/>
                  </a:ext>
                </a:extLst>
              </a:tr>
            </a:tbl>
          </a:graphicData>
        </a:graphic>
      </p:graphicFrame>
      <p:sp>
        <p:nvSpPr>
          <p:cNvPr id="3" name="Rektangel: afrundede hjørner 2">
            <a:extLst>
              <a:ext uri="{FF2B5EF4-FFF2-40B4-BE49-F238E27FC236}">
                <a16:creationId xmlns:a16="http://schemas.microsoft.com/office/drawing/2014/main" id="{EB342C64-CD86-3661-5E2D-13B41D2BCA94}"/>
              </a:ext>
            </a:extLst>
          </p:cNvPr>
          <p:cNvSpPr/>
          <p:nvPr/>
        </p:nvSpPr>
        <p:spPr>
          <a:xfrm rot="714264">
            <a:off x="9489440" y="5681144"/>
            <a:ext cx="1432560" cy="67119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Confusion</a:t>
            </a:r>
            <a:r>
              <a:rPr lang="da-DK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580089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16FCD-7983-25FF-17DB-07670EBC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da-DK" sz="3600" dirty="0"/>
            </a:br>
            <a:r>
              <a:rPr lang="da-DK" sz="3600" dirty="0"/>
              <a:t>Neuralt netværk med flere outputværdier</a:t>
            </a:r>
          </a:p>
        </p:txBody>
      </p:sp>
      <p:pic>
        <p:nvPicPr>
          <p:cNvPr id="5" name="Pladsholder til indhold 4" descr="Et billede, der indeholder diagram, linje/række, tekst, Kurve&#10;&#10;Automatisk genereret beskrivelse">
            <a:extLst>
              <a:ext uri="{FF2B5EF4-FFF2-40B4-BE49-F238E27FC236}">
                <a16:creationId xmlns:a16="http://schemas.microsoft.com/office/drawing/2014/main" id="{EFDCA9E4-3995-F7F3-12A2-E9DBE5B3D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22" y="2029517"/>
            <a:ext cx="6934556" cy="3943553"/>
          </a:xfr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91CD4AA-B6BE-6F5A-153A-57C962504EC9}"/>
              </a:ext>
            </a:extLst>
          </p:cNvPr>
          <p:cNvSpPr/>
          <p:nvPr/>
        </p:nvSpPr>
        <p:spPr>
          <a:xfrm>
            <a:off x="8842785" y="4210232"/>
            <a:ext cx="81280" cy="1092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CF23D92-07F0-DE02-1532-0803369FD1CC}"/>
              </a:ext>
            </a:extLst>
          </p:cNvPr>
          <p:cNvSpPr/>
          <p:nvPr/>
        </p:nvSpPr>
        <p:spPr>
          <a:xfrm>
            <a:off x="8852945" y="4510934"/>
            <a:ext cx="81280" cy="1092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05A22C1-8CBD-DED7-BD33-D2CA17254689}"/>
              </a:ext>
            </a:extLst>
          </p:cNvPr>
          <p:cNvSpPr/>
          <p:nvPr/>
        </p:nvSpPr>
        <p:spPr>
          <a:xfrm>
            <a:off x="8842785" y="4360033"/>
            <a:ext cx="81280" cy="1092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 descr="Et billede, der indeholder pattedyr, græs, udendørs, kæledyr&#10;&#10;Automatisk genereret beskrivelse">
            <a:extLst>
              <a:ext uri="{FF2B5EF4-FFF2-40B4-BE49-F238E27FC236}">
                <a16:creationId xmlns:a16="http://schemas.microsoft.com/office/drawing/2014/main" id="{9EC3F5C1-6B9A-BA5A-0373-1E39D9647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16" y="3063541"/>
            <a:ext cx="710018" cy="443388"/>
          </a:xfrm>
          <a:prstGeom prst="rect">
            <a:avLst/>
          </a:prstGeom>
        </p:spPr>
      </p:pic>
      <p:pic>
        <p:nvPicPr>
          <p:cNvPr id="13" name="Billede 12" descr="Et billede, der indeholder pattedyr, kat, huskat, Små til mellemstore katte&#10;&#10;Automatisk genereret beskrivelse">
            <a:extLst>
              <a:ext uri="{FF2B5EF4-FFF2-40B4-BE49-F238E27FC236}">
                <a16:creationId xmlns:a16="http://schemas.microsoft.com/office/drawing/2014/main" id="{A8F10E75-F3E4-C113-2E20-986846723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16" y="3672864"/>
            <a:ext cx="679495" cy="481185"/>
          </a:xfrm>
          <a:prstGeom prst="rect">
            <a:avLst/>
          </a:prstGeom>
        </p:spPr>
      </p:pic>
      <p:pic>
        <p:nvPicPr>
          <p:cNvPr id="17" name="Billede 16" descr="Et billede, der indeholder pattedyr, gnaver, rotte, Muroidea&#10;&#10;Automatisk genereret beskrivelse">
            <a:extLst>
              <a:ext uri="{FF2B5EF4-FFF2-40B4-BE49-F238E27FC236}">
                <a16:creationId xmlns:a16="http://schemas.microsoft.com/office/drawing/2014/main" id="{DD33AC54-656F-40D4-C61B-03B743126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13197" y="4717837"/>
            <a:ext cx="679496" cy="48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5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72E0-691B-9520-4279-5F022BAC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da-DK" sz="3600" dirty="0"/>
            </a:br>
            <a:r>
              <a:rPr lang="da-DK" sz="3600" dirty="0"/>
              <a:t>Specielle netværk som kan genkende billeder…</a:t>
            </a:r>
          </a:p>
        </p:txBody>
      </p:sp>
      <p:pic>
        <p:nvPicPr>
          <p:cNvPr id="5" name="Billede 4" descr="Et billede, der indeholder linje/række, diagram, Kurve, Plan&#10;&#10;Automatisk genereret beskrivelse">
            <a:extLst>
              <a:ext uri="{FF2B5EF4-FFF2-40B4-BE49-F238E27FC236}">
                <a16:creationId xmlns:a16="http://schemas.microsoft.com/office/drawing/2014/main" id="{1A9C9413-F5D6-7DAF-A561-D4BA36DA1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85619" cy="2112164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Font/skrifttype&#10;&#10;Automatisk genereret beskrivelse">
            <a:extLst>
              <a:ext uri="{FF2B5EF4-FFF2-40B4-BE49-F238E27FC236}">
                <a16:creationId xmlns:a16="http://schemas.microsoft.com/office/drawing/2014/main" id="{B22B1FE3-EE10-F7F4-E5D0-1754876A2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29" y="2829910"/>
            <a:ext cx="5040777" cy="2711811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3AD8B813-C07B-4C85-D03C-E7E3546095C3}"/>
              </a:ext>
            </a:extLst>
          </p:cNvPr>
          <p:cNvSpPr txBox="1"/>
          <p:nvPr/>
        </p:nvSpPr>
        <p:spPr>
          <a:xfrm>
            <a:off x="1559735" y="5541721"/>
            <a:ext cx="8750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400" b="1" dirty="0" err="1">
                <a:solidFill>
                  <a:schemeClr val="accent1">
                    <a:lumMod val="75000"/>
                  </a:schemeClr>
                </a:solidFill>
              </a:rPr>
              <a:t>Convolutional</a:t>
            </a:r>
            <a:r>
              <a:rPr lang="da-DK" sz="5400" b="1" dirty="0">
                <a:solidFill>
                  <a:schemeClr val="accent1">
                    <a:lumMod val="75000"/>
                  </a:schemeClr>
                </a:solidFill>
              </a:rPr>
              <a:t> neural </a:t>
            </a:r>
            <a:r>
              <a:rPr lang="da-DK" sz="5400" b="1" dirty="0" err="1">
                <a:solidFill>
                  <a:schemeClr val="accent1">
                    <a:lumMod val="75000"/>
                  </a:schemeClr>
                </a:solidFill>
              </a:rPr>
              <a:t>network</a:t>
            </a:r>
            <a:endParaRPr lang="da-DK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2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7E9FC-721A-BB5E-E1A4-FC0A9D11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SRP / SOP / SSO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C04F18-B99C-CEF8-2667-827B2806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8839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EA646-2DAC-EF97-D672-E1FDC78B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/>
              <a:t>Præsentation af siden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D386DD8-B6E0-613F-2D22-87F0E1093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52414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CD459-CB6B-E759-72A4-8CDEDFC3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Husk </a:t>
            </a:r>
            <a:r>
              <a:rPr lang="da-DK"/>
              <a:t>summe-øvelser undervejs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B5F94C0-56EF-CC20-5AC1-AE1604F82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086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mus, gnaver, rotte, Muroidea&#10;&#10;Automatisk genereret beskrivelse">
            <a:extLst>
              <a:ext uri="{FF2B5EF4-FFF2-40B4-BE49-F238E27FC236}">
                <a16:creationId xmlns:a16="http://schemas.microsoft.com/office/drawing/2014/main" id="{02969348-0D4F-A7BA-3926-698EF4090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2" y="5054880"/>
            <a:ext cx="2088774" cy="13926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D3F6CA-86FD-47BA-6D5F-E80A6D31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 err="1"/>
              <a:t>Perceptroner</a:t>
            </a:r>
            <a:r>
              <a:rPr lang="da-DK" dirty="0"/>
              <a:t> – hunde versus mus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33C09F-B088-958C-6F4D-A3202B93F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måler nogle </a:t>
            </a:r>
            <a:r>
              <a:rPr lang="da-DK" i="1" dirty="0"/>
              <a:t>features</a:t>
            </a:r>
            <a:r>
              <a:rPr lang="da-DK" dirty="0"/>
              <a:t> og fortæller computeren, om der er en hund eller en mus på billedet</a:t>
            </a:r>
          </a:p>
          <a:p>
            <a:pPr marL="0" indent="0">
              <a:buNone/>
            </a:pPr>
            <a:endParaRPr lang="da-DK" i="1" dirty="0"/>
          </a:p>
        </p:txBody>
      </p:sp>
      <p:pic>
        <p:nvPicPr>
          <p:cNvPr id="6" name="Billede 5" descr="Et billede, der indeholder pattedyr, græs, udendørs, kæledyr&#10;&#10;Automatisk genereret beskrivelse">
            <a:extLst>
              <a:ext uri="{FF2B5EF4-FFF2-40B4-BE49-F238E27FC236}">
                <a16:creationId xmlns:a16="http://schemas.microsoft.com/office/drawing/2014/main" id="{C35BD25B-F116-D430-584A-59163861C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36" y="4140480"/>
            <a:ext cx="14642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4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mus, gnaver, rotte, Muroidea&#10;&#10;Automatisk genereret beskrivelse">
            <a:extLst>
              <a:ext uri="{FF2B5EF4-FFF2-40B4-BE49-F238E27FC236}">
                <a16:creationId xmlns:a16="http://schemas.microsoft.com/office/drawing/2014/main" id="{91E3AD46-021E-469E-3290-234BF2F0F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2" y="5054880"/>
            <a:ext cx="2088774" cy="13926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D3F6CA-86FD-47BA-6D5F-E80A6D31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 err="1"/>
              <a:t>Perceptroner</a:t>
            </a:r>
            <a:r>
              <a:rPr lang="da-DK" dirty="0"/>
              <a:t> – hunde versus mus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33C09F-B088-958C-6F4D-A3202B93F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måler nogle </a:t>
            </a:r>
            <a:r>
              <a:rPr lang="da-DK" i="1" dirty="0"/>
              <a:t>features</a:t>
            </a:r>
            <a:r>
              <a:rPr lang="da-DK" dirty="0"/>
              <a:t> og fortæller computeren, om der er en hund eller en mus på billedet</a:t>
            </a:r>
          </a:p>
          <a:p>
            <a:pPr marL="0" indent="0">
              <a:buNone/>
            </a:pPr>
            <a:endParaRPr lang="da-DK" i="1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B83C0DAA-C96C-E276-A27E-15A465903A2F}"/>
              </a:ext>
            </a:extLst>
          </p:cNvPr>
          <p:cNvGraphicFramePr>
            <a:graphicFrameLocks noGrp="1"/>
          </p:cNvGraphicFramePr>
          <p:nvPr/>
        </p:nvGraphicFramePr>
        <p:xfrm>
          <a:off x="905256" y="2980945"/>
          <a:ext cx="9811512" cy="3196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2878">
                  <a:extLst>
                    <a:ext uri="{9D8B030D-6E8A-4147-A177-3AD203B41FA5}">
                      <a16:colId xmlns:a16="http://schemas.microsoft.com/office/drawing/2014/main" val="2052903636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2508983597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4285929798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3197023103"/>
                    </a:ext>
                  </a:extLst>
                </a:gridCol>
              </a:tblGrid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Graden af trekantede ører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Halelængde (ift. kropslængde)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 err="1"/>
                        <a:t>Targetværdi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182927"/>
                  </a:ext>
                </a:extLst>
              </a:tr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a-DK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a-DK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Hund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23227"/>
                  </a:ext>
                </a:extLst>
              </a:tr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a-DK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a-DK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Mus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588772"/>
                  </a:ext>
                </a:extLst>
              </a:tr>
            </a:tbl>
          </a:graphicData>
        </a:graphic>
      </p:graphicFrame>
      <p:pic>
        <p:nvPicPr>
          <p:cNvPr id="6" name="Billede 5" descr="Et billede, der indeholder pattedyr, græs, udendørs, kæledyr&#10;&#10;Automatisk genereret beskrivelse">
            <a:extLst>
              <a:ext uri="{FF2B5EF4-FFF2-40B4-BE49-F238E27FC236}">
                <a16:creationId xmlns:a16="http://schemas.microsoft.com/office/drawing/2014/main" id="{0D3F1C74-8143-2429-FE14-21A3EBDCA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36" y="4140480"/>
            <a:ext cx="14642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6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mus, gnaver, rotte, Muroidea&#10;&#10;Automatisk genereret beskrivelse">
            <a:extLst>
              <a:ext uri="{FF2B5EF4-FFF2-40B4-BE49-F238E27FC236}">
                <a16:creationId xmlns:a16="http://schemas.microsoft.com/office/drawing/2014/main" id="{6D5435B1-3105-5F8C-65B9-3A02F5DB3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2" y="5054880"/>
            <a:ext cx="2088774" cy="13926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D3F6CA-86FD-47BA-6D5F-E80A6D31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a-DK" dirty="0"/>
            </a:br>
            <a:r>
              <a:rPr lang="da-DK" dirty="0" err="1"/>
              <a:t>Perceptroner</a:t>
            </a:r>
            <a:r>
              <a:rPr lang="da-DK" dirty="0"/>
              <a:t> – hunde versus mus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33C09F-B088-958C-6F4D-A3202B93F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måler nogle </a:t>
            </a:r>
            <a:r>
              <a:rPr lang="da-DK" i="1" dirty="0"/>
              <a:t>features</a:t>
            </a:r>
            <a:r>
              <a:rPr lang="da-DK" dirty="0"/>
              <a:t> og fortæller computeren, om der er en hund eller en mus på billedet</a:t>
            </a:r>
          </a:p>
          <a:p>
            <a:pPr marL="0" indent="0">
              <a:buNone/>
            </a:pPr>
            <a:endParaRPr lang="da-DK" i="1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B83C0DAA-C96C-E276-A27E-15A465903A2F}"/>
              </a:ext>
            </a:extLst>
          </p:cNvPr>
          <p:cNvGraphicFramePr>
            <a:graphicFrameLocks noGrp="1"/>
          </p:cNvGraphicFramePr>
          <p:nvPr/>
        </p:nvGraphicFramePr>
        <p:xfrm>
          <a:off x="905256" y="2980945"/>
          <a:ext cx="9811512" cy="3196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2878">
                  <a:extLst>
                    <a:ext uri="{9D8B030D-6E8A-4147-A177-3AD203B41FA5}">
                      <a16:colId xmlns:a16="http://schemas.microsoft.com/office/drawing/2014/main" val="2052903636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2508983597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4285929798"/>
                    </a:ext>
                  </a:extLst>
                </a:gridCol>
                <a:gridCol w="2452878">
                  <a:extLst>
                    <a:ext uri="{9D8B030D-6E8A-4147-A177-3AD203B41FA5}">
                      <a16:colId xmlns:a16="http://schemas.microsoft.com/office/drawing/2014/main" val="3197023103"/>
                    </a:ext>
                  </a:extLst>
                </a:gridCol>
              </a:tblGrid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Graden af trekantede ører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Halelængde (ift. kropslængde)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 err="1"/>
                        <a:t>Targetværdi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182927"/>
                  </a:ext>
                </a:extLst>
              </a:tr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a-DK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Hund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23227"/>
                  </a:ext>
                </a:extLst>
              </a:tr>
              <a:tr h="1065339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a-DK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3600" dirty="0"/>
                        <a:t>Mus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588772"/>
                  </a:ext>
                </a:extLst>
              </a:tr>
            </a:tbl>
          </a:graphicData>
        </a:graphic>
      </p:graphicFrame>
      <p:pic>
        <p:nvPicPr>
          <p:cNvPr id="6" name="Billede 5" descr="Et billede, der indeholder pattedyr, græs, udendørs, kæledyr&#10;&#10;Automatisk genereret beskrivelse">
            <a:extLst>
              <a:ext uri="{FF2B5EF4-FFF2-40B4-BE49-F238E27FC236}">
                <a16:creationId xmlns:a16="http://schemas.microsoft.com/office/drawing/2014/main" id="{31ADEDA5-A8F3-1049-4712-86E70D89A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36" y="4140480"/>
            <a:ext cx="14642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3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aimat">
      <a:dk1>
        <a:srgbClr val="020873"/>
      </a:dk1>
      <a:lt1>
        <a:sysClr val="window" lastClr="FFFFFF"/>
      </a:lt1>
      <a:dk2>
        <a:srgbClr val="020873"/>
      </a:dk2>
      <a:lt2>
        <a:srgbClr val="E8E8E8"/>
      </a:lt2>
      <a:accent1>
        <a:srgbClr val="020873"/>
      </a:accent1>
      <a:accent2>
        <a:srgbClr val="F288B9"/>
      </a:accent2>
      <a:accent3>
        <a:srgbClr val="8086F2"/>
      </a:accent3>
      <a:accent4>
        <a:srgbClr val="F2B33D"/>
      </a:accent4>
      <a:accent5>
        <a:srgbClr val="E8E8E8"/>
      </a:accent5>
      <a:accent6>
        <a:srgbClr val="F7B7D4"/>
      </a:accent6>
      <a:hlink>
        <a:srgbClr val="8086F2"/>
      </a:hlink>
      <a:folHlink>
        <a:srgbClr val="8086F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1906</Words>
  <Application>Microsoft Office PowerPoint</Application>
  <PresentationFormat>Widescreen</PresentationFormat>
  <Paragraphs>356</Paragraphs>
  <Slides>66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66</vt:i4>
      </vt:variant>
    </vt:vector>
  </HeadingPairs>
  <TitlesOfParts>
    <vt:vector size="73" baseType="lpstr">
      <vt:lpstr>Aptos</vt:lpstr>
      <vt:lpstr>Aptos Display</vt:lpstr>
      <vt:lpstr>Arial</vt:lpstr>
      <vt:lpstr>Calibri</vt:lpstr>
      <vt:lpstr>Cambria Math</vt:lpstr>
      <vt:lpstr>Wingdings</vt:lpstr>
      <vt:lpstr>Office-tema</vt:lpstr>
      <vt:lpstr>Gymnasielærerdag 2024</vt:lpstr>
      <vt:lpstr>         Program</vt:lpstr>
      <vt:lpstr>AI projektet</vt:lpstr>
      <vt:lpstr>Perceptroner</vt:lpstr>
      <vt:lpstr>          Perceptroner</vt:lpstr>
      <vt:lpstr> Perceptroner – hunde versus mus</vt:lpstr>
      <vt:lpstr> Perceptroner – hunde versus mus</vt:lpstr>
      <vt:lpstr> Perceptroner – hunde versus mus</vt:lpstr>
      <vt:lpstr> Perceptroner – hunde versus mus</vt:lpstr>
      <vt:lpstr> Perceptroner – hunde versus mus</vt:lpstr>
      <vt:lpstr> Perceptroner – hunde versus mus</vt:lpstr>
      <vt:lpstr> Perceptroner – hunde versus mus</vt:lpstr>
      <vt:lpstr> Perceptroner – hunde versus mus</vt:lpstr>
      <vt:lpstr> Perceptroner – hunde versus mus</vt:lpstr>
      <vt:lpstr> Perceptroner – hunde versus mus</vt:lpstr>
      <vt:lpstr>Matematikken bag (i meget grove træk)</vt:lpstr>
      <vt:lpstr> Hvordan bestemmes ligningen for den rette linje?</vt:lpstr>
      <vt:lpstr> Hvordan bestemmes ligningen for den rette linje?</vt:lpstr>
      <vt:lpstr> Hvordan bestemmes ligningen for den rette linje?</vt:lpstr>
      <vt:lpstr> Hvis der kun var to vægte…</vt:lpstr>
      <vt:lpstr> Gradientnedstigning</vt:lpstr>
      <vt:lpstr> Derfor opdaterer vi alle vægtene på denne måde…</vt:lpstr>
      <vt:lpstr> Opdateringsregler (ADALINE)</vt:lpstr>
      <vt:lpstr> Simple neurale netværk</vt:lpstr>
      <vt:lpstr> Simple neurale netværk</vt:lpstr>
      <vt:lpstr> Simple neurale netværk</vt:lpstr>
      <vt:lpstr> Simple neurale netværk</vt:lpstr>
      <vt:lpstr> Simple neurale netværk</vt:lpstr>
      <vt:lpstr> Kunstig neurale netværk</vt:lpstr>
      <vt:lpstr> Men vi er ikke ret gode til at udvælge features…</vt:lpstr>
      <vt:lpstr> Kunstige neurale netværk</vt:lpstr>
      <vt:lpstr> Kunstige neurale netværk</vt:lpstr>
      <vt:lpstr> Kunstige neurale netværk</vt:lpstr>
      <vt:lpstr> Kunstige neurale netværk– justering af vægte?!</vt:lpstr>
      <vt:lpstr> Kunstige neurale netværk</vt:lpstr>
      <vt:lpstr>Kunstige neurale netværk</vt:lpstr>
      <vt:lpstr>Kan du lige forklare mig den der AI model?</vt:lpstr>
      <vt:lpstr> Matematikken i neurale netværk</vt:lpstr>
      <vt:lpstr> Hvordan propper man et billede ind i en funktion??</vt:lpstr>
      <vt:lpstr> Hvordan propper man et billede ind i en funktion??</vt:lpstr>
      <vt:lpstr> Hvordan virker et neuralt netværk så?</vt:lpstr>
      <vt:lpstr>Hvordan virker et neuralt netværk så?</vt:lpstr>
      <vt:lpstr>Feedforward</vt:lpstr>
      <vt:lpstr>Men det virker kun, hvis alle vægtene har de ”rigtige” værdier!!</vt:lpstr>
      <vt:lpstr>PowerPoint-præsentation</vt:lpstr>
      <vt:lpstr> Hvordan træner man et neuralt netværk</vt:lpstr>
      <vt:lpstr> Hvordan træner man et neuralt netværk?</vt:lpstr>
      <vt:lpstr> Hvordan træner man et neuralt netværk?</vt:lpstr>
      <vt:lpstr>Derfor…</vt:lpstr>
      <vt:lpstr>Tabsfunktionen</vt:lpstr>
      <vt:lpstr> I princippet…</vt:lpstr>
      <vt:lpstr>Nu skal vi bare bestemme alle de partielle afledede </vt:lpstr>
      <vt:lpstr> Eksempler på opdateringsregler (BACKPROPAGATION)</vt:lpstr>
      <vt:lpstr> BACKPROPAGATION</vt:lpstr>
      <vt:lpstr>Altså…</vt:lpstr>
      <vt:lpstr> Hvordan vurderer man hvor godt netværket er?</vt:lpstr>
      <vt:lpstr> Hvordan vurderer man hvor godt netværket er?</vt:lpstr>
      <vt:lpstr>Hvordan vurderer man, hvor godt netværket er?</vt:lpstr>
      <vt:lpstr> Hvordan vurderer man, hvor godt netværket er?</vt:lpstr>
      <vt:lpstr>Fem folds krydsvalidering</vt:lpstr>
      <vt:lpstr>Fem folds krydsvalidering</vt:lpstr>
      <vt:lpstr> Neuralt netværk med flere outputværdier</vt:lpstr>
      <vt:lpstr> Specielle netværk som kan genkende billeder…</vt:lpstr>
      <vt:lpstr> SRP / SOP / SSO</vt:lpstr>
      <vt:lpstr> Præsentation af siden</vt:lpstr>
      <vt:lpstr>Husk summe-øvelser undervejs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Malene Cramer Engebjerg</dc:creator>
  <cp:lastModifiedBy>Malene Cramer Engebjerg</cp:lastModifiedBy>
  <cp:revision>4</cp:revision>
  <dcterms:created xsi:type="dcterms:W3CDTF">2024-11-12T10:45:08Z</dcterms:created>
  <dcterms:modified xsi:type="dcterms:W3CDTF">2024-11-12T14:44:23Z</dcterms:modified>
</cp:coreProperties>
</file>